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10" r:id="rId5"/>
  </p:sldMasterIdLst>
  <p:notesMasterIdLst>
    <p:notesMasterId r:id="rId91"/>
  </p:notesMasterIdLst>
  <p:handoutMasterIdLst>
    <p:handoutMasterId r:id="rId92"/>
  </p:handoutMasterIdLst>
  <p:sldIdLst>
    <p:sldId id="256" r:id="rId6"/>
    <p:sldId id="308" r:id="rId7"/>
    <p:sldId id="538" r:id="rId8"/>
    <p:sldId id="539" r:id="rId9"/>
    <p:sldId id="305" r:id="rId10"/>
    <p:sldId id="467" r:id="rId11"/>
    <p:sldId id="468" r:id="rId12"/>
    <p:sldId id="469" r:id="rId13"/>
    <p:sldId id="470" r:id="rId14"/>
    <p:sldId id="503" r:id="rId15"/>
    <p:sldId id="504" r:id="rId16"/>
    <p:sldId id="391" r:id="rId17"/>
    <p:sldId id="345" r:id="rId18"/>
    <p:sldId id="471" r:id="rId19"/>
    <p:sldId id="472" r:id="rId20"/>
    <p:sldId id="473" r:id="rId21"/>
    <p:sldId id="481" r:id="rId22"/>
    <p:sldId id="402" r:id="rId23"/>
    <p:sldId id="403" r:id="rId24"/>
    <p:sldId id="474" r:id="rId25"/>
    <p:sldId id="477" r:id="rId26"/>
    <p:sldId id="478" r:id="rId27"/>
    <p:sldId id="479" r:id="rId28"/>
    <p:sldId id="482" r:id="rId29"/>
    <p:sldId id="484" r:id="rId30"/>
    <p:sldId id="505" r:id="rId31"/>
    <p:sldId id="506" r:id="rId32"/>
    <p:sldId id="486" r:id="rId33"/>
    <p:sldId id="487" r:id="rId34"/>
    <p:sldId id="488" r:id="rId35"/>
    <p:sldId id="489" r:id="rId36"/>
    <p:sldId id="490" r:id="rId37"/>
    <p:sldId id="491" r:id="rId38"/>
    <p:sldId id="492" r:id="rId39"/>
    <p:sldId id="507" r:id="rId40"/>
    <p:sldId id="508" r:id="rId41"/>
    <p:sldId id="494" r:id="rId42"/>
    <p:sldId id="495" r:id="rId43"/>
    <p:sldId id="496" r:id="rId44"/>
    <p:sldId id="497" r:id="rId45"/>
    <p:sldId id="498" r:id="rId46"/>
    <p:sldId id="499" r:id="rId47"/>
    <p:sldId id="500" r:id="rId48"/>
    <p:sldId id="509" r:id="rId49"/>
    <p:sldId id="510" r:id="rId50"/>
    <p:sldId id="502" r:id="rId51"/>
    <p:sldId id="513" r:id="rId52"/>
    <p:sldId id="514" r:id="rId53"/>
    <p:sldId id="511" r:id="rId54"/>
    <p:sldId id="512" r:id="rId55"/>
    <p:sldId id="516" r:id="rId56"/>
    <p:sldId id="517" r:id="rId57"/>
    <p:sldId id="518" r:id="rId58"/>
    <p:sldId id="519" r:id="rId59"/>
    <p:sldId id="520" r:id="rId60"/>
    <p:sldId id="522" r:id="rId61"/>
    <p:sldId id="523" r:id="rId62"/>
    <p:sldId id="524" r:id="rId63"/>
    <p:sldId id="525" r:id="rId64"/>
    <p:sldId id="528" r:id="rId65"/>
    <p:sldId id="529" r:id="rId66"/>
    <p:sldId id="527" r:id="rId67"/>
    <p:sldId id="530" r:id="rId68"/>
    <p:sldId id="531" r:id="rId69"/>
    <p:sldId id="532" r:id="rId70"/>
    <p:sldId id="533" r:id="rId71"/>
    <p:sldId id="534" r:id="rId72"/>
    <p:sldId id="535" r:id="rId73"/>
    <p:sldId id="536" r:id="rId74"/>
    <p:sldId id="537" r:id="rId75"/>
    <p:sldId id="475" r:id="rId76"/>
    <p:sldId id="476" r:id="rId77"/>
    <p:sldId id="480" r:id="rId78"/>
    <p:sldId id="483" r:id="rId79"/>
    <p:sldId id="485" r:id="rId80"/>
    <p:sldId id="493" r:id="rId81"/>
    <p:sldId id="501" r:id="rId82"/>
    <p:sldId id="515" r:id="rId83"/>
    <p:sldId id="521" r:id="rId84"/>
    <p:sldId id="526" r:id="rId85"/>
    <p:sldId id="353" r:id="rId86"/>
    <p:sldId id="354" r:id="rId87"/>
    <p:sldId id="350" r:id="rId88"/>
    <p:sldId id="387" r:id="rId89"/>
    <p:sldId id="388" r:id="rId90"/>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ABBCF2-669D-49A6-ACCA-850D9B6D83BA}">
          <p14:sldIdLst>
            <p14:sldId id="256"/>
            <p14:sldId id="308"/>
            <p14:sldId id="538"/>
            <p14:sldId id="539"/>
          </p14:sldIdLst>
        </p14:section>
        <p14:section name="1.0 Announcements and Problem Set" id="{31315E8C-EF63-455E-82C0-701698D13F4B}">
          <p14:sldIdLst>
            <p14:sldId id="305"/>
            <p14:sldId id="467"/>
            <p14:sldId id="468"/>
            <p14:sldId id="469"/>
            <p14:sldId id="470"/>
            <p14:sldId id="503"/>
            <p14:sldId id="504"/>
          </p14:sldIdLst>
        </p14:section>
        <p14:section name="2.0 About Python" id="{1F87A182-A4E0-4566-A06F-4901DAB0B7A0}">
          <p14:sldIdLst>
            <p14:sldId id="391"/>
            <p14:sldId id="345"/>
            <p14:sldId id="471"/>
            <p14:sldId id="472"/>
            <p14:sldId id="473"/>
            <p14:sldId id="481"/>
            <p14:sldId id="402"/>
            <p14:sldId id="403"/>
          </p14:sldIdLst>
        </p14:section>
        <p14:section name="3.0 Algebra, Boolean, Strings, Indexing" id="{A39BEDF8-98C7-41EF-8797-67FCC300C15C}">
          <p14:sldIdLst>
            <p14:sldId id="474"/>
            <p14:sldId id="477"/>
            <p14:sldId id="478"/>
            <p14:sldId id="479"/>
            <p14:sldId id="482"/>
            <p14:sldId id="484"/>
            <p14:sldId id="505"/>
            <p14:sldId id="506"/>
          </p14:sldIdLst>
        </p14:section>
        <p14:section name="4.0 Lists" id="{8AF45A48-45C9-4AE0-999C-18040874AA68}">
          <p14:sldIdLst>
            <p14:sldId id="486"/>
            <p14:sldId id="487"/>
            <p14:sldId id="488"/>
            <p14:sldId id="489"/>
            <p14:sldId id="490"/>
            <p14:sldId id="491"/>
            <p14:sldId id="492"/>
            <p14:sldId id="507"/>
            <p14:sldId id="508"/>
          </p14:sldIdLst>
        </p14:section>
        <p14:section name="Classes and Objects" id="{DD1D5F0F-CC11-4942-83E7-95503D2A6C1E}">
          <p14:sldIdLst>
            <p14:sldId id="494"/>
            <p14:sldId id="495"/>
            <p14:sldId id="496"/>
            <p14:sldId id="497"/>
            <p14:sldId id="498"/>
            <p14:sldId id="499"/>
            <p14:sldId id="500"/>
            <p14:sldId id="509"/>
            <p14:sldId id="510"/>
          </p14:sldIdLst>
        </p14:section>
        <p14:section name="Imperative Programming" id="{E16D3BF0-11DF-401C-910C-E04F010E9921}">
          <p14:sldIdLst>
            <p14:sldId id="502"/>
            <p14:sldId id="513"/>
            <p14:sldId id="514"/>
            <p14:sldId id="511"/>
            <p14:sldId id="512"/>
          </p14:sldIdLst>
        </p14:section>
        <p14:section name="If Else Logic" id="{BF2EA500-EEA9-44C0-BE84-DB79A8FF3970}">
          <p14:sldIdLst>
            <p14:sldId id="516"/>
            <p14:sldId id="517"/>
            <p14:sldId id="518"/>
            <p14:sldId id="519"/>
            <p14:sldId id="520"/>
            <p14:sldId id="522"/>
            <p14:sldId id="523"/>
            <p14:sldId id="524"/>
            <p14:sldId id="525"/>
            <p14:sldId id="528"/>
            <p14:sldId id="529"/>
            <p14:sldId id="527"/>
            <p14:sldId id="530"/>
            <p14:sldId id="531"/>
            <p14:sldId id="532"/>
            <p14:sldId id="533"/>
            <p14:sldId id="534"/>
            <p14:sldId id="535"/>
            <p14:sldId id="536"/>
            <p14:sldId id="537"/>
          </p14:sldIdLst>
        </p14:section>
        <p14:section name="Practice Questions" id="{19E5A396-F0EF-4F14-8298-2865745BC07E}">
          <p14:sldIdLst>
            <p14:sldId id="475"/>
            <p14:sldId id="476"/>
            <p14:sldId id="480"/>
            <p14:sldId id="483"/>
            <p14:sldId id="485"/>
            <p14:sldId id="493"/>
            <p14:sldId id="501"/>
            <p14:sldId id="515"/>
            <p14:sldId id="521"/>
            <p14:sldId id="526"/>
          </p14:sldIdLst>
        </p14:section>
        <p14:section name="Moving Forward" id="{5E916BD0-30C1-4BF0-911B-4E46C82EEA39}">
          <p14:sldIdLst>
            <p14:sldId id="353"/>
            <p14:sldId id="354"/>
            <p14:sldId id="350"/>
            <p14:sldId id="387"/>
            <p14:sldId id="388"/>
          </p14:sldIdLst>
        </p14:section>
      </p14:sectionLst>
    </p:ext>
    <p:ext uri="{EFAFB233-063F-42B5-8137-9DF3F51BA10A}">
      <p15:sldGuideLst xmlns:p15="http://schemas.microsoft.com/office/powerpoint/2012/main">
        <p15:guide id="1" orient="horz" pos="2160">
          <p15:clr>
            <a:srgbClr val="A4A3A4"/>
          </p15:clr>
        </p15:guide>
        <p15:guide id="2" orient="horz" pos="4100">
          <p15:clr>
            <a:srgbClr val="A4A3A4"/>
          </p15:clr>
        </p15:guide>
        <p15:guide id="3" orient="horz" pos="432">
          <p15:clr>
            <a:srgbClr val="A4A3A4"/>
          </p15:clr>
        </p15:guide>
        <p15:guide id="4" orient="horz" pos="3751">
          <p15:clr>
            <a:srgbClr val="A4A3A4"/>
          </p15:clr>
        </p15:guide>
        <p15:guide id="5" orient="horz" pos="1246">
          <p15:clr>
            <a:srgbClr val="A4A3A4"/>
          </p15:clr>
        </p15:guide>
        <p15:guide id="6" orient="horz" pos="1848" userDrawn="1">
          <p15:clr>
            <a:srgbClr val="A4A3A4"/>
          </p15:clr>
        </p15:guide>
        <p15:guide id="7" pos="2880">
          <p15:clr>
            <a:srgbClr val="A4A3A4"/>
          </p15:clr>
        </p15:guide>
        <p15:guide id="8" pos="192">
          <p15:clr>
            <a:srgbClr val="A4A3A4"/>
          </p15:clr>
        </p15:guide>
        <p15:guide id="9" pos="384">
          <p15:clr>
            <a:srgbClr val="A4A3A4"/>
          </p15:clr>
        </p15:guide>
        <p15:guide id="10" pos="413">
          <p15:clr>
            <a:srgbClr val="A4A3A4"/>
          </p15:clr>
        </p15:guide>
        <p15:guide id="11" pos="5571">
          <p15:clr>
            <a:srgbClr val="A4A3A4"/>
          </p15:clr>
        </p15:guide>
        <p15:guide id="12" pos="5373">
          <p15:clr>
            <a:srgbClr val="A4A3A4"/>
          </p15:clr>
        </p15:guide>
        <p15:guide id="13" pos="2174">
          <p15:clr>
            <a:srgbClr val="A4A3A4"/>
          </p15:clr>
        </p15:guide>
        <p15:guide id="14" pos="2312">
          <p15:clr>
            <a:srgbClr val="A4A3A4"/>
          </p15:clr>
        </p15:guide>
        <p15:guide id="15" pos="3589">
          <p15:clr>
            <a:srgbClr val="A4A3A4"/>
          </p15:clr>
        </p15:guide>
        <p15:guide id="16" pos="3448">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Whittaker" initials="MW" lastIdx="16" clrIdx="0">
    <p:extLst>
      <p:ext uri="{19B8F6BF-5375-455C-9EA6-DF929625EA0E}">
        <p15:presenceInfo xmlns:p15="http://schemas.microsoft.com/office/powerpoint/2012/main" userId="S-1-5-21-2254327620-3129333571-3258934595-8415" providerId="AD"/>
      </p:ext>
    </p:extLst>
  </p:cmAuthor>
  <p:cmAuthor id="2" name="Eleanor Gittens" initials="EG" lastIdx="4" clrIdx="1">
    <p:extLst>
      <p:ext uri="{19B8F6BF-5375-455C-9EA6-DF929625EA0E}">
        <p15:presenceInfo xmlns:p15="http://schemas.microsoft.com/office/powerpoint/2012/main" userId="S::eleanor.gittens@georgiancollege.ca::965a946b-653f-4cb0-a660-16f00b2278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48"/>
    <a:srgbClr val="68768E"/>
    <a:srgbClr val="515C6F"/>
    <a:srgbClr val="CBD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B80A7-7691-4FC1-9559-C360A6910A6A}" v="1" dt="2021-03-01T14:28:41.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98" autoAdjust="0"/>
    <p:restoredTop sz="75173" autoAdjust="0"/>
  </p:normalViewPr>
  <p:slideViewPr>
    <p:cSldViewPr snapToGrid="0">
      <p:cViewPr varScale="1">
        <p:scale>
          <a:sx n="55" d="100"/>
          <a:sy n="55" d="100"/>
        </p:scale>
        <p:origin x="2448" y="53"/>
      </p:cViewPr>
      <p:guideLst>
        <p:guide orient="horz" pos="2160"/>
        <p:guide orient="horz" pos="4100"/>
        <p:guide orient="horz" pos="432"/>
        <p:guide orient="horz" pos="3751"/>
        <p:guide orient="horz" pos="1246"/>
        <p:guide orient="horz" pos="1848"/>
        <p:guide pos="2880"/>
        <p:guide pos="192"/>
        <p:guide pos="384"/>
        <p:guide pos="413"/>
        <p:guide pos="5571"/>
        <p:guide pos="5373"/>
        <p:guide pos="2174"/>
        <p:guide pos="2312"/>
        <p:guide pos="3589"/>
        <p:guide pos="3448"/>
      </p:guideLst>
    </p:cSldViewPr>
  </p:slideViewPr>
  <p:notesTextViewPr>
    <p:cViewPr>
      <p:scale>
        <a:sx n="1" d="1"/>
        <a:sy n="1" d="1"/>
      </p:scale>
      <p:origin x="0" y="0"/>
    </p:cViewPr>
  </p:notesTextViewPr>
  <p:notesViewPr>
    <p:cSldViewPr snapToGrid="0">
      <p:cViewPr>
        <p:scale>
          <a:sx n="1" d="2"/>
          <a:sy n="1" d="2"/>
        </p:scale>
        <p:origin x="0" y="0"/>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commentAuthors" Target="commentAuthors.xml"/><Relationship Id="rId98"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Whittaker" userId="4a64737b-a002-4089-9d23-eebdef89d335" providerId="ADAL" clId="{46E2BCB4-599C-461A-AAD1-64D8C68B1B69}"/>
    <pc:docChg chg="modSld">
      <pc:chgData name="Mary Whittaker" userId="4a64737b-a002-4089-9d23-eebdef89d335" providerId="ADAL" clId="{46E2BCB4-599C-461A-AAD1-64D8C68B1B69}" dt="2021-03-01T14:51:31.400" v="1" actId="790"/>
      <pc:docMkLst>
        <pc:docMk/>
      </pc:docMkLst>
      <pc:sldChg chg="modSp">
        <pc:chgData name="Mary Whittaker" userId="4a64737b-a002-4089-9d23-eebdef89d335" providerId="ADAL" clId="{46E2BCB4-599C-461A-AAD1-64D8C68B1B69}" dt="2021-03-01T14:51:31.400" v="1" actId="790"/>
        <pc:sldMkLst>
          <pc:docMk/>
          <pc:sldMk cId="1332787615" sldId="343"/>
        </pc:sldMkLst>
        <pc:spChg chg="mod">
          <ac:chgData name="Mary Whittaker" userId="4a64737b-a002-4089-9d23-eebdef89d335" providerId="ADAL" clId="{46E2BCB4-599C-461A-AAD1-64D8C68B1B69}" dt="2021-03-01T14:51:13.177" v="0" actId="790"/>
          <ac:spMkLst>
            <pc:docMk/>
            <pc:sldMk cId="1332787615" sldId="343"/>
            <ac:spMk id="14" creationId="{00000000-0000-0000-0000-000000000000}"/>
          </ac:spMkLst>
        </pc:spChg>
        <pc:spChg chg="mod">
          <ac:chgData name="Mary Whittaker" userId="4a64737b-a002-4089-9d23-eebdef89d335" providerId="ADAL" clId="{46E2BCB4-599C-461A-AAD1-64D8C68B1B69}" dt="2021-03-01T14:51:31.400" v="1" actId="790"/>
          <ac:spMkLst>
            <pc:docMk/>
            <pc:sldMk cId="1332787615" sldId="343"/>
            <ac:spMk id="15" creationId="{00000000-0000-0000-0000-000000000000}"/>
          </ac:spMkLst>
        </pc:spChg>
      </pc:sldChg>
    </pc:docChg>
  </pc:docChgLst>
  <pc:docChgLst>
    <pc:chgData name="Mary Whittaker" userId="4a64737b-a002-4089-9d23-eebdef89d335" providerId="ADAL" clId="{B2C90C93-D655-4277-8B5F-D00A52B73A40}"/>
    <pc:docChg chg="mod modSld">
      <pc:chgData name="Mary Whittaker" userId="4a64737b-a002-4089-9d23-eebdef89d335" providerId="ADAL" clId="{B2C90C93-D655-4277-8B5F-D00A52B73A40}" dt="2021-03-01T14:57:07.702" v="30"/>
      <pc:docMkLst>
        <pc:docMk/>
      </pc:docMkLst>
      <pc:sldChg chg="modSp">
        <pc:chgData name="Mary Whittaker" userId="4a64737b-a002-4089-9d23-eebdef89d335" providerId="ADAL" clId="{B2C90C93-D655-4277-8B5F-D00A52B73A40}" dt="2021-03-01T14:56:34.306" v="29" actId="1076"/>
        <pc:sldMkLst>
          <pc:docMk/>
          <pc:sldMk cId="2031535082" sldId="338"/>
        </pc:sldMkLst>
        <pc:spChg chg="mod">
          <ac:chgData name="Mary Whittaker" userId="4a64737b-a002-4089-9d23-eebdef89d335" providerId="ADAL" clId="{B2C90C93-D655-4277-8B5F-D00A52B73A40}" dt="2021-03-01T14:56:34.306" v="29" actId="1076"/>
          <ac:spMkLst>
            <pc:docMk/>
            <pc:sldMk cId="2031535082" sldId="338"/>
            <ac:spMk id="5" creationId="{528AF29B-BF0B-4E64-8A75-228D57D6E426}"/>
          </ac:spMkLst>
        </pc:spChg>
      </pc:sldChg>
      <pc:sldChg chg="delCm">
        <pc:chgData name="Mary Whittaker" userId="4a64737b-a002-4089-9d23-eebdef89d335" providerId="ADAL" clId="{B2C90C93-D655-4277-8B5F-D00A52B73A40}" dt="2021-03-01T14:52:40.876" v="0"/>
        <pc:sldMkLst>
          <pc:docMk/>
          <pc:sldMk cId="2923618029" sldId="34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5A01FB35-722A-434C-998A-55361814406F}" type="datetimeFigureOut">
              <a:rPr lang="en-US" smtClean="0"/>
              <a:t>2/5/2023</a:t>
            </a:fld>
            <a:endParaRPr lang="en-US" dirty="0"/>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07E432C5-6B74-436C-BF48-7B17754AB941}" type="slidenum">
              <a:rPr lang="en-US" smtClean="0"/>
              <a:t>‹#›</a:t>
            </a:fld>
            <a:endParaRPr lang="en-US" dirty="0"/>
          </a:p>
        </p:txBody>
      </p:sp>
    </p:spTree>
    <p:extLst>
      <p:ext uri="{BB962C8B-B14F-4D97-AF65-F5344CB8AC3E}">
        <p14:creationId xmlns:p14="http://schemas.microsoft.com/office/powerpoint/2010/main" val="3541981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8F82F6A0-C5BF-4844-9288-8F7F8AE79D55}" type="datetimeFigureOut">
              <a:rPr lang="en-US" smtClean="0"/>
              <a:t>2/5/2023</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4E765CA8-773C-4672-86C7-BF3D1D8903CC}" type="slidenum">
              <a:rPr lang="en-US" smtClean="0"/>
              <a:t>‹#›</a:t>
            </a:fld>
            <a:endParaRPr lang="en-US" dirty="0"/>
          </a:p>
        </p:txBody>
      </p:sp>
    </p:spTree>
    <p:extLst>
      <p:ext uri="{BB962C8B-B14F-4D97-AF65-F5344CB8AC3E}">
        <p14:creationId xmlns:p14="http://schemas.microsoft.com/office/powerpoint/2010/main" val="2811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765CA8-773C-4672-86C7-BF3D1D8903CC}" type="slidenum">
              <a:rPr lang="en-US" smtClean="0"/>
              <a:t>1</a:t>
            </a:fld>
            <a:endParaRPr lang="en-US" dirty="0"/>
          </a:p>
        </p:txBody>
      </p:sp>
    </p:spTree>
    <p:extLst>
      <p:ext uri="{BB962C8B-B14F-4D97-AF65-F5344CB8AC3E}">
        <p14:creationId xmlns:p14="http://schemas.microsoft.com/office/powerpoint/2010/main" val="2641518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What’s different about these vs. other programming languages?</a:t>
            </a:r>
          </a:p>
          <a:p>
            <a:r>
              <a:rPr lang="en-CA" dirty="0"/>
              <a:t>See any similarities to what we discussed next week?</a:t>
            </a:r>
          </a:p>
          <a:p>
            <a:r>
              <a:rPr lang="en-CA" dirty="0"/>
              <a:t>Tips for industry</a:t>
            </a:r>
          </a:p>
        </p:txBody>
      </p:sp>
      <p:sp>
        <p:nvSpPr>
          <p:cNvPr id="4" name="Slide Number Placeholder 3"/>
          <p:cNvSpPr>
            <a:spLocks noGrp="1"/>
          </p:cNvSpPr>
          <p:nvPr>
            <p:ph type="sldNum" sz="quarter" idx="10"/>
          </p:nvPr>
        </p:nvSpPr>
        <p:spPr/>
        <p:txBody>
          <a:bodyPr/>
          <a:lstStyle/>
          <a:p>
            <a:fld id="{4E765CA8-773C-4672-86C7-BF3D1D8903CC}" type="slidenum">
              <a:rPr lang="en-US" smtClean="0"/>
              <a:t>16</a:t>
            </a:fld>
            <a:endParaRPr lang="en-US" dirty="0"/>
          </a:p>
        </p:txBody>
      </p:sp>
    </p:spTree>
    <p:extLst>
      <p:ext uri="{BB962C8B-B14F-4D97-AF65-F5344CB8AC3E}">
        <p14:creationId xmlns:p14="http://schemas.microsoft.com/office/powerpoint/2010/main" val="242392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are these and why are we doing them?</a:t>
            </a:r>
          </a:p>
        </p:txBody>
      </p:sp>
      <p:sp>
        <p:nvSpPr>
          <p:cNvPr id="4" name="Slide Number Placeholder 3"/>
          <p:cNvSpPr>
            <a:spLocks noGrp="1"/>
          </p:cNvSpPr>
          <p:nvPr>
            <p:ph type="sldNum" sz="quarter" idx="10"/>
          </p:nvPr>
        </p:nvSpPr>
        <p:spPr/>
        <p:txBody>
          <a:bodyPr/>
          <a:lstStyle/>
          <a:p>
            <a:fld id="{4E765CA8-773C-4672-86C7-BF3D1D8903CC}" type="slidenum">
              <a:rPr lang="en-US" smtClean="0"/>
              <a:t>17</a:t>
            </a:fld>
            <a:endParaRPr lang="en-US" dirty="0"/>
          </a:p>
        </p:txBody>
      </p:sp>
    </p:spTree>
    <p:extLst>
      <p:ext uri="{BB962C8B-B14F-4D97-AF65-F5344CB8AC3E}">
        <p14:creationId xmlns:p14="http://schemas.microsoft.com/office/powerpoint/2010/main" val="36687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18</a:t>
            </a:fld>
            <a:endParaRPr lang="en-US" dirty="0"/>
          </a:p>
        </p:txBody>
      </p:sp>
    </p:spTree>
    <p:extLst>
      <p:ext uri="{BB962C8B-B14F-4D97-AF65-F5344CB8AC3E}">
        <p14:creationId xmlns:p14="http://schemas.microsoft.com/office/powerpoint/2010/main" val="2078208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19</a:t>
            </a:fld>
            <a:endParaRPr lang="en-US" dirty="0"/>
          </a:p>
        </p:txBody>
      </p:sp>
    </p:spTree>
    <p:extLst>
      <p:ext uri="{BB962C8B-B14F-4D97-AF65-F5344CB8AC3E}">
        <p14:creationId xmlns:p14="http://schemas.microsoft.com/office/powerpoint/2010/main" val="2144779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4E765CA8-773C-4672-86C7-BF3D1D8903CC}" type="slidenum">
              <a:rPr lang="en-US" smtClean="0"/>
              <a:t>20</a:t>
            </a:fld>
            <a:endParaRPr lang="en-US" dirty="0"/>
          </a:p>
        </p:txBody>
      </p:sp>
    </p:spTree>
    <p:extLst>
      <p:ext uri="{BB962C8B-B14F-4D97-AF65-F5344CB8AC3E}">
        <p14:creationId xmlns:p14="http://schemas.microsoft.com/office/powerpoint/2010/main" val="222321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Python interactive shell or a </a:t>
            </a:r>
            <a:r>
              <a:rPr lang="en-US" dirty="0" err="1"/>
              <a:t>Jupyter</a:t>
            </a:r>
            <a:r>
              <a:rPr lang="en-US" dirty="0"/>
              <a:t> notebook can be used to evaluate algebraic expressions</a:t>
            </a:r>
          </a:p>
          <a:p>
            <a:r>
              <a:rPr lang="en-US" dirty="0"/>
              <a:t>14//3 is the quotient when 14 is divided by 3 and 14%3 is the remainder</a:t>
            </a:r>
          </a:p>
          <a:p>
            <a:r>
              <a:rPr lang="en-US" dirty="0"/>
              <a:t>2**3 is 2 to the 3rd power</a:t>
            </a:r>
          </a:p>
          <a:p>
            <a:r>
              <a:rPr lang="en-US" dirty="0"/>
              <a:t>abs(), min(), and max() are functions</a:t>
            </a:r>
          </a:p>
          <a:p>
            <a:endParaRPr lang="en-US" dirty="0"/>
          </a:p>
          <a:p>
            <a:r>
              <a:rPr lang="en-US" dirty="0"/>
              <a:t>abs() takes a number as input and returns its absolute value</a:t>
            </a:r>
          </a:p>
          <a:p>
            <a:r>
              <a:rPr lang="en-US" dirty="0"/>
              <a:t>min() (resp., max()) take an arbitrary number of inputs and return the “smallest” (resp., “largest”) among them</a:t>
            </a:r>
          </a:p>
          <a:p>
            <a:endParaRPr lang="en-US" dirty="0"/>
          </a:p>
          <a:p>
            <a:r>
              <a:rPr lang="en-CA" dirty="0"/>
              <a:t>print(2+3)</a:t>
            </a:r>
          </a:p>
          <a:p>
            <a:r>
              <a:rPr lang="en-CA" dirty="0"/>
              <a:t>print(7-5)</a:t>
            </a:r>
          </a:p>
          <a:p>
            <a:r>
              <a:rPr lang="en-CA" dirty="0"/>
              <a:t>print(2*(3+1))</a:t>
            </a:r>
          </a:p>
          <a:p>
            <a:r>
              <a:rPr lang="en-CA" dirty="0"/>
              <a:t>print(5/2)</a:t>
            </a:r>
          </a:p>
          <a:p>
            <a:r>
              <a:rPr lang="en-CA" dirty="0"/>
              <a:t>print(5//2)</a:t>
            </a:r>
          </a:p>
          <a:p>
            <a:r>
              <a:rPr lang="en-CA" dirty="0"/>
              <a:t>print(14//3)</a:t>
            </a:r>
          </a:p>
          <a:p>
            <a:r>
              <a:rPr lang="en-CA" dirty="0"/>
              <a:t>print(14%3)</a:t>
            </a:r>
          </a:p>
          <a:p>
            <a:r>
              <a:rPr lang="en-CA" dirty="0"/>
              <a:t>print(2**3)</a:t>
            </a:r>
          </a:p>
          <a:p>
            <a:endParaRPr lang="en-CA" dirty="0"/>
          </a:p>
          <a:p>
            <a:r>
              <a:rPr lang="en-CA" dirty="0"/>
              <a:t>BRACKETS</a:t>
            </a:r>
          </a:p>
        </p:txBody>
      </p:sp>
      <p:sp>
        <p:nvSpPr>
          <p:cNvPr id="4" name="Slide Number Placeholder 3"/>
          <p:cNvSpPr>
            <a:spLocks noGrp="1"/>
          </p:cNvSpPr>
          <p:nvPr>
            <p:ph type="sldNum" sz="quarter" idx="10"/>
          </p:nvPr>
        </p:nvSpPr>
        <p:spPr/>
        <p:txBody>
          <a:bodyPr/>
          <a:lstStyle/>
          <a:p>
            <a:fld id="{4E765CA8-773C-4672-86C7-BF3D1D8903CC}" type="slidenum">
              <a:rPr lang="en-US" smtClean="0"/>
              <a:t>21</a:t>
            </a:fld>
            <a:endParaRPr lang="en-US" dirty="0"/>
          </a:p>
        </p:txBody>
      </p:sp>
    </p:spTree>
    <p:extLst>
      <p:ext uri="{BB962C8B-B14F-4D97-AF65-F5344CB8AC3E}">
        <p14:creationId xmlns:p14="http://schemas.microsoft.com/office/powerpoint/2010/main" val="359864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In addition to algebraic expressions, Python can evaluate Boolean expressions</a:t>
            </a:r>
          </a:p>
          <a:p>
            <a:pPr algn="l">
              <a:buFont typeface="Arial" panose="020B0604020202020204" pitchFamily="34" charset="0"/>
              <a:buChar char="•"/>
            </a:pPr>
            <a:r>
              <a:rPr lang="en-US" b="0" i="0" dirty="0">
                <a:solidFill>
                  <a:srgbClr val="000000"/>
                </a:solidFill>
                <a:effectLst/>
                <a:latin typeface="Helvetica Neue"/>
              </a:rPr>
              <a:t>Boolean expressions evaluate to True or False</a:t>
            </a:r>
          </a:p>
          <a:p>
            <a:pPr algn="l">
              <a:buFont typeface="Arial" panose="020B0604020202020204" pitchFamily="34" charset="0"/>
              <a:buChar char="•"/>
            </a:pPr>
            <a:r>
              <a:rPr lang="en-US" b="0" i="0" dirty="0">
                <a:solidFill>
                  <a:srgbClr val="000000"/>
                </a:solidFill>
                <a:effectLst/>
                <a:latin typeface="Helvetica Neue"/>
              </a:rPr>
              <a:t>Boolean expressions often involve comparison operators &gt;, &lt;, ==, !=, &gt;=, and &lt;=</a:t>
            </a:r>
          </a:p>
          <a:p>
            <a:pPr algn="l">
              <a:buFont typeface="Arial" panose="020B0604020202020204" pitchFamily="34" charset="0"/>
              <a:buChar char="•"/>
            </a:pPr>
            <a:r>
              <a:rPr lang="en-US" b="0" i="0" dirty="0">
                <a:solidFill>
                  <a:srgbClr val="000000"/>
                </a:solidFill>
                <a:effectLst/>
                <a:latin typeface="Helvetica Neue"/>
              </a:rPr>
              <a:t>Boolean expressions may include Boolean operators and, or, and not</a:t>
            </a:r>
          </a:p>
          <a:p>
            <a:endParaRPr lang="en-CA" dirty="0"/>
          </a:p>
          <a:p>
            <a:r>
              <a:rPr lang="en-US" dirty="0"/>
              <a:t>In an expression containing algebraic and comparison operators:</a:t>
            </a:r>
          </a:p>
          <a:p>
            <a:endParaRPr lang="en-US" dirty="0"/>
          </a:p>
          <a:p>
            <a:r>
              <a:rPr lang="en-US" dirty="0"/>
              <a:t>Algebraic operators are evaluated first</a:t>
            </a:r>
          </a:p>
          <a:p>
            <a:r>
              <a:rPr lang="en-US" dirty="0"/>
              <a:t>Comparison operators are evaluated next</a:t>
            </a:r>
          </a:p>
          <a:p>
            <a:r>
              <a:rPr lang="en-US" dirty="0"/>
              <a:t>Boolean operators are evaluated last</a:t>
            </a:r>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22</a:t>
            </a:fld>
            <a:endParaRPr lang="en-US" dirty="0"/>
          </a:p>
        </p:txBody>
      </p:sp>
    </p:spTree>
    <p:extLst>
      <p:ext uri="{BB962C8B-B14F-4D97-AF65-F5344CB8AC3E}">
        <p14:creationId xmlns:p14="http://schemas.microsoft.com/office/powerpoint/2010/main" val="1253774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names can contain these characters:</a:t>
            </a:r>
          </a:p>
          <a:p>
            <a:r>
              <a:rPr lang="en-US" dirty="0"/>
              <a:t>In addition to number and Boolean values, Python support string values</a:t>
            </a:r>
          </a:p>
          <a:p>
            <a:r>
              <a:rPr lang="en-US" dirty="0"/>
              <a:t>A string value is represented as a sequence of characters enclosed within quotes</a:t>
            </a:r>
          </a:p>
          <a:p>
            <a:r>
              <a:rPr lang="en-US" dirty="0"/>
              <a:t>A string value can be assigned to a variable</a:t>
            </a:r>
          </a:p>
          <a:p>
            <a:r>
              <a:rPr lang="en-US" dirty="0"/>
              <a:t>String values can be manipulated using string operators and functions</a:t>
            </a:r>
          </a:p>
          <a:p>
            <a:endParaRPr lang="en-US" dirty="0"/>
          </a:p>
          <a:p>
            <a:r>
              <a:rPr lang="en-US" dirty="0"/>
              <a:t>Examples: Nicknames! Rosh in </a:t>
            </a:r>
            <a:r>
              <a:rPr lang="en-US" dirty="0" err="1"/>
              <a:t>roshan</a:t>
            </a:r>
            <a:endParaRPr lang="en-US" dirty="0"/>
          </a:p>
          <a:p>
            <a:r>
              <a:rPr lang="en-US" dirty="0"/>
              <a:t>Practical use cases of this</a:t>
            </a:r>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24</a:t>
            </a:fld>
            <a:endParaRPr lang="en-US" dirty="0"/>
          </a:p>
        </p:txBody>
      </p:sp>
    </p:spTree>
    <p:extLst>
      <p:ext uri="{BB962C8B-B14F-4D97-AF65-F5344CB8AC3E}">
        <p14:creationId xmlns:p14="http://schemas.microsoft.com/office/powerpoint/2010/main" val="912012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index of an item in a sequence is its position with respect to the first item</a:t>
            </a:r>
          </a:p>
          <a:p>
            <a:r>
              <a:rPr lang="en-US" dirty="0"/>
              <a:t>The first item has index 0</a:t>
            </a:r>
          </a:p>
          <a:p>
            <a:r>
              <a:rPr lang="en-US" dirty="0"/>
              <a:t>The second has index 1</a:t>
            </a:r>
          </a:p>
          <a:p>
            <a:r>
              <a:rPr lang="en-US" dirty="0"/>
              <a:t>The third has index 2, </a:t>
            </a:r>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25</a:t>
            </a:fld>
            <a:endParaRPr lang="en-US" dirty="0"/>
          </a:p>
        </p:txBody>
      </p:sp>
    </p:spTree>
    <p:extLst>
      <p:ext uri="{BB962C8B-B14F-4D97-AF65-F5344CB8AC3E}">
        <p14:creationId xmlns:p14="http://schemas.microsoft.com/office/powerpoint/2010/main" val="1583096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26</a:t>
            </a:fld>
            <a:endParaRPr lang="en-US" dirty="0"/>
          </a:p>
        </p:txBody>
      </p:sp>
    </p:spTree>
    <p:extLst>
      <p:ext uri="{BB962C8B-B14F-4D97-AF65-F5344CB8AC3E}">
        <p14:creationId xmlns:p14="http://schemas.microsoft.com/office/powerpoint/2010/main" val="255888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cs typeface="Calibri"/>
              </a:rPr>
              <a:t>First Week of Python</a:t>
            </a:r>
          </a:p>
          <a:p>
            <a:pPr marL="171450" indent="-171450">
              <a:buFont typeface="Arial" panose="020B0604020202020204" pitchFamily="34" charset="0"/>
              <a:buChar char="•"/>
            </a:pPr>
            <a:r>
              <a:rPr lang="en-US" dirty="0">
                <a:cs typeface="Calibri"/>
              </a:rPr>
              <a:t>First Problem Set is Due Next Week Tuesday May 31</a:t>
            </a:r>
            <a:r>
              <a:rPr lang="en-US" baseline="30000" dirty="0">
                <a:cs typeface="Calibri"/>
              </a:rPr>
              <a:t>st</a:t>
            </a:r>
            <a:r>
              <a:rPr lang="en-US" dirty="0">
                <a:cs typeface="Calibri"/>
              </a:rPr>
              <a:t> 11:59pm</a:t>
            </a:r>
          </a:p>
          <a:p>
            <a:pPr marL="171450" indent="-171450">
              <a:buFont typeface="Arial" panose="020B0604020202020204" pitchFamily="34" charset="0"/>
              <a:buChar char="•"/>
            </a:pPr>
            <a:r>
              <a:rPr lang="en-US" dirty="0">
                <a:cs typeface="Calibri"/>
              </a:rPr>
              <a:t>Course contracts must be signed and uploaded to blackboard or else your assignments won't be marked</a:t>
            </a:r>
          </a:p>
          <a:p>
            <a:pPr marL="171450" indent="-171450">
              <a:buFont typeface="Arial" panose="020B0604020202020204" pitchFamily="34" charset="0"/>
              <a:buChar char="•"/>
            </a:pPr>
            <a:r>
              <a:rPr lang="en-US" dirty="0">
                <a:cs typeface="Calibri"/>
              </a:rPr>
              <a:t>Link to python text books under About this Course Link</a:t>
            </a:r>
          </a:p>
          <a:p>
            <a:pPr marL="171450" indent="-171450">
              <a:buFont typeface="Arial" panose="020B0604020202020204" pitchFamily="34" charset="0"/>
              <a:buChar char="•"/>
            </a:pPr>
            <a:r>
              <a:rPr lang="en-US" dirty="0">
                <a:cs typeface="Calibri"/>
              </a:rPr>
              <a:t>Don't forget todays quiz</a:t>
            </a:r>
          </a:p>
          <a:p>
            <a:pPr marL="171450" indent="-171450">
              <a:buFont typeface="Arial" panose="020B0604020202020204" pitchFamily="34" charset="0"/>
              <a:buChar char="•"/>
            </a:pPr>
            <a:r>
              <a:rPr lang="en-US" dirty="0">
                <a:cs typeface="Calibri"/>
              </a:rPr>
              <a:t>We will cover how to submit your assignments next</a:t>
            </a:r>
          </a:p>
          <a:p>
            <a:pPr marL="171450" indent="-171450">
              <a:buFont typeface="Arial" panose="020B0604020202020204" pitchFamily="34" charset="0"/>
              <a:buChar char="•"/>
            </a:pPr>
            <a:r>
              <a:rPr lang="en-US" dirty="0">
                <a:cs typeface="Calibri"/>
              </a:rPr>
              <a:t>The main pillars of learning programming — and why beginners should master them.</a:t>
            </a: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0" indent="0">
              <a:buFont typeface="Arial" panose="020B0604020202020204" pitchFamily="34" charset="0"/>
              <a:buNone/>
            </a:pPr>
            <a:r>
              <a:rPr lang="en-US" dirty="0">
                <a:cs typeface="Calibri"/>
              </a:rPr>
              <a:t>Exercises throughout the </a:t>
            </a:r>
            <a:r>
              <a:rPr lang="en-US" dirty="0" err="1">
                <a:cs typeface="Calibri"/>
              </a:rPr>
              <a:t>jupyter</a:t>
            </a:r>
            <a:r>
              <a:rPr lang="en-US" dirty="0">
                <a:cs typeface="Calibri"/>
              </a:rPr>
              <a:t> notebook shared for this lecture! Also shared at the end</a:t>
            </a:r>
          </a:p>
        </p:txBody>
      </p:sp>
      <p:sp>
        <p:nvSpPr>
          <p:cNvPr id="4" name="Slide Number Placeholder 3"/>
          <p:cNvSpPr>
            <a:spLocks noGrp="1"/>
          </p:cNvSpPr>
          <p:nvPr>
            <p:ph type="sldNum" sz="quarter" idx="5"/>
          </p:nvPr>
        </p:nvSpPr>
        <p:spPr/>
        <p:txBody>
          <a:bodyPr/>
          <a:lstStyle/>
          <a:p>
            <a:fld id="{4E765CA8-773C-4672-86C7-BF3D1D8903CC}" type="slidenum">
              <a:rPr lang="en-US" smtClean="0"/>
              <a:t>5</a:t>
            </a:fld>
            <a:endParaRPr lang="en-US" dirty="0"/>
          </a:p>
        </p:txBody>
      </p:sp>
    </p:spTree>
    <p:extLst>
      <p:ext uri="{BB962C8B-B14F-4D97-AF65-F5344CB8AC3E}">
        <p14:creationId xmlns:p14="http://schemas.microsoft.com/office/powerpoint/2010/main" val="107539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27</a:t>
            </a:fld>
            <a:endParaRPr lang="en-US" dirty="0"/>
          </a:p>
        </p:txBody>
      </p:sp>
    </p:spTree>
    <p:extLst>
      <p:ext uri="{BB962C8B-B14F-4D97-AF65-F5344CB8AC3E}">
        <p14:creationId xmlns:p14="http://schemas.microsoft.com/office/powerpoint/2010/main" val="2034306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4E765CA8-773C-4672-86C7-BF3D1D8903CC}" type="slidenum">
              <a:rPr lang="en-US" smtClean="0"/>
              <a:t>28</a:t>
            </a:fld>
            <a:endParaRPr lang="en-US" dirty="0"/>
          </a:p>
        </p:txBody>
      </p:sp>
    </p:spTree>
    <p:extLst>
      <p:ext uri="{BB962C8B-B14F-4D97-AF65-F5344CB8AC3E}">
        <p14:creationId xmlns:p14="http://schemas.microsoft.com/office/powerpoint/2010/main" val="1337966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comma-separated sequence of items enclosed within square brackets</a:t>
            </a:r>
          </a:p>
          <a:p>
            <a:r>
              <a:rPr lang="en-US" dirty="0"/>
              <a:t>The items can be numbers, strings, and even other list</a:t>
            </a:r>
          </a:p>
          <a:p>
            <a:endParaRPr lang="en-US" dirty="0"/>
          </a:p>
          <a:p>
            <a:r>
              <a:rPr lang="en-US" dirty="0"/>
              <a:t>Lists are one of 4 built-in data types in Python used to store collections of data, the other 3 are Tuple, Set, and Dictionary, all with different qualities and usage.</a:t>
            </a:r>
          </a:p>
          <a:p>
            <a:endParaRPr lang="en-US" dirty="0"/>
          </a:p>
          <a:p>
            <a:r>
              <a:rPr lang="en-US" dirty="0"/>
              <a:t>They are mutable. 00:33 Once you create it, elements can be modified, individual values can be replaced,</a:t>
            </a:r>
          </a:p>
          <a:p>
            <a:endParaRPr lang="en-US" dirty="0"/>
          </a:p>
          <a:p>
            <a:r>
              <a:rPr lang="en-US" dirty="0"/>
              <a:t>List items are ordered, changeable, and allow duplicate values.</a:t>
            </a:r>
          </a:p>
          <a:p>
            <a:r>
              <a:rPr lang="en-US" dirty="0"/>
              <a:t>List items are indexed, the first item has index [0], the second item has index [1] etc.</a:t>
            </a:r>
          </a:p>
          <a:p>
            <a:r>
              <a:rPr lang="en-US" dirty="0"/>
              <a:t>Since lists are indexed, lists can have items with the same value:</a:t>
            </a:r>
          </a:p>
          <a:p>
            <a:endParaRPr lang="en-US" dirty="0"/>
          </a:p>
          <a:p>
            <a:r>
              <a:rPr lang="en-US" dirty="0"/>
              <a:t>The class tuple is the same as class list … except that it is immutable</a:t>
            </a:r>
          </a:p>
          <a:p>
            <a:endParaRPr lang="en-US" dirty="0"/>
          </a:p>
          <a:p>
            <a:endParaRPr lang="en-US" dirty="0"/>
          </a:p>
          <a:p>
            <a:endParaRPr lang="en-US" dirty="0"/>
          </a:p>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29</a:t>
            </a:fld>
            <a:endParaRPr lang="en-US" dirty="0"/>
          </a:p>
        </p:txBody>
      </p:sp>
    </p:spTree>
    <p:extLst>
      <p:ext uri="{BB962C8B-B14F-4D97-AF65-F5344CB8AC3E}">
        <p14:creationId xmlns:p14="http://schemas.microsoft.com/office/powerpoint/2010/main" val="267379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comma-separated sequence of items enclosed within square brackets</a:t>
            </a:r>
          </a:p>
          <a:p>
            <a:r>
              <a:rPr lang="en-US" dirty="0"/>
              <a:t>The items can be numbers, strings, and even other list</a:t>
            </a:r>
          </a:p>
          <a:p>
            <a:endParaRPr lang="en-US" dirty="0"/>
          </a:p>
          <a:p>
            <a:r>
              <a:rPr lang="en-US" dirty="0"/>
              <a:t>Lists are one of 4 built-in data types in Python used to store collections of data, the other 3 are Tuple, Set, and Dictionary, all with different qualities and usage.</a:t>
            </a:r>
          </a:p>
          <a:p>
            <a:endParaRPr lang="en-US" dirty="0"/>
          </a:p>
          <a:p>
            <a:r>
              <a:rPr lang="en-US" dirty="0"/>
              <a:t>They are mutable. 00:33 Once you create it, elements can be modified, individual values can be replaced,</a:t>
            </a:r>
          </a:p>
          <a:p>
            <a:endParaRPr lang="en-US" dirty="0"/>
          </a:p>
          <a:p>
            <a:r>
              <a:rPr lang="en-US" dirty="0"/>
              <a:t>List items are ordered, changeable, and allow duplicate values.</a:t>
            </a:r>
          </a:p>
          <a:p>
            <a:r>
              <a:rPr lang="en-US" dirty="0"/>
              <a:t>List items are indexed, the first item has index [0], the second item has index [1] etc.</a:t>
            </a:r>
          </a:p>
          <a:p>
            <a:r>
              <a:rPr lang="en-US" dirty="0"/>
              <a:t>Since lists are indexed, lists can have items with the same value:</a:t>
            </a:r>
          </a:p>
          <a:p>
            <a:endParaRPr lang="en-US" dirty="0"/>
          </a:p>
          <a:p>
            <a:endParaRPr lang="en-US" dirty="0"/>
          </a:p>
          <a:p>
            <a:endParaRPr lang="en-US" dirty="0"/>
          </a:p>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30</a:t>
            </a:fld>
            <a:endParaRPr lang="en-US" dirty="0"/>
          </a:p>
        </p:txBody>
      </p:sp>
    </p:spTree>
    <p:extLst>
      <p:ext uri="{BB962C8B-B14F-4D97-AF65-F5344CB8AC3E}">
        <p14:creationId xmlns:p14="http://schemas.microsoft.com/office/powerpoint/2010/main" val="350318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len</a:t>
            </a:r>
            <a:r>
              <a:rPr lang="en-US" dirty="0"/>
              <a:t>() and sum() are examples of functions that can be called with a list input argument; they can also be called on other type of input argument(s)</a:t>
            </a:r>
          </a:p>
          <a:p>
            <a:r>
              <a:rPr lang="en-US" dirty="0"/>
              <a:t>There are also functions that are called on a list; such functions are called list methods</a:t>
            </a:r>
          </a:p>
          <a:p>
            <a:r>
              <a:rPr lang="en-US" dirty="0"/>
              <a:t>Method append() can’t be called independently; it must be called on some list object</a:t>
            </a:r>
          </a:p>
        </p:txBody>
      </p:sp>
      <p:sp>
        <p:nvSpPr>
          <p:cNvPr id="4" name="Slide Number Placeholder 3"/>
          <p:cNvSpPr>
            <a:spLocks noGrp="1"/>
          </p:cNvSpPr>
          <p:nvPr>
            <p:ph type="sldNum" sz="quarter" idx="5"/>
          </p:nvPr>
        </p:nvSpPr>
        <p:spPr/>
        <p:txBody>
          <a:bodyPr/>
          <a:lstStyle/>
          <a:p>
            <a:fld id="{4E765CA8-773C-4672-86C7-BF3D1D8903CC}" type="slidenum">
              <a:rPr lang="en-US" smtClean="0"/>
              <a:t>33</a:t>
            </a:fld>
            <a:endParaRPr lang="en-US" dirty="0"/>
          </a:p>
        </p:txBody>
      </p:sp>
    </p:spTree>
    <p:extLst>
      <p:ext uri="{BB962C8B-B14F-4D97-AF65-F5344CB8AC3E}">
        <p14:creationId xmlns:p14="http://schemas.microsoft.com/office/powerpoint/2010/main" val="197772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len</a:t>
            </a:r>
            <a:r>
              <a:rPr lang="en-US" dirty="0"/>
              <a:t>() and sum() are examples of functions that can be called with a list input argument; they can also be called on other type of input argument(s) </a:t>
            </a:r>
          </a:p>
        </p:txBody>
      </p:sp>
      <p:sp>
        <p:nvSpPr>
          <p:cNvPr id="4" name="Slide Number Placeholder 3"/>
          <p:cNvSpPr>
            <a:spLocks noGrp="1"/>
          </p:cNvSpPr>
          <p:nvPr>
            <p:ph type="sldNum" sz="quarter" idx="5"/>
          </p:nvPr>
        </p:nvSpPr>
        <p:spPr/>
        <p:txBody>
          <a:bodyPr/>
          <a:lstStyle/>
          <a:p>
            <a:fld id="{4E765CA8-773C-4672-86C7-BF3D1D8903CC}" type="slidenum">
              <a:rPr lang="en-US" smtClean="0"/>
              <a:t>34</a:t>
            </a:fld>
            <a:endParaRPr lang="en-US" dirty="0"/>
          </a:p>
        </p:txBody>
      </p:sp>
    </p:spTree>
    <p:extLst>
      <p:ext uri="{BB962C8B-B14F-4D97-AF65-F5344CB8AC3E}">
        <p14:creationId xmlns:p14="http://schemas.microsoft.com/office/powerpoint/2010/main" val="89503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35</a:t>
            </a:fld>
            <a:endParaRPr lang="en-US" dirty="0"/>
          </a:p>
        </p:txBody>
      </p:sp>
    </p:spTree>
    <p:extLst>
      <p:ext uri="{BB962C8B-B14F-4D97-AF65-F5344CB8AC3E}">
        <p14:creationId xmlns:p14="http://schemas.microsoft.com/office/powerpoint/2010/main" val="93048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36</a:t>
            </a:fld>
            <a:endParaRPr lang="en-US" dirty="0"/>
          </a:p>
        </p:txBody>
      </p:sp>
    </p:spTree>
    <p:extLst>
      <p:ext uri="{BB962C8B-B14F-4D97-AF65-F5344CB8AC3E}">
        <p14:creationId xmlns:p14="http://schemas.microsoft.com/office/powerpoint/2010/main" val="2201541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4E765CA8-773C-4672-86C7-BF3D1D8903CC}" type="slidenum">
              <a:rPr lang="en-US" smtClean="0"/>
              <a:t>37</a:t>
            </a:fld>
            <a:endParaRPr lang="en-US" dirty="0"/>
          </a:p>
        </p:txBody>
      </p:sp>
    </p:spTree>
    <p:extLst>
      <p:ext uri="{BB962C8B-B14F-4D97-AF65-F5344CB8AC3E}">
        <p14:creationId xmlns:p14="http://schemas.microsoft.com/office/powerpoint/2010/main" val="2357726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In Python, every value, whether a simple integer value like 3 or a more complex value, such as the list ['hello', 4, 5] is stored in memory as an object.</a:t>
            </a:r>
          </a:p>
          <a:p>
            <a:r>
              <a:rPr lang="en-US" dirty="0"/>
              <a:t>Every object has a value and a type;</a:t>
            </a:r>
          </a:p>
          <a:p>
            <a:r>
              <a:rPr lang="en-US" dirty="0"/>
              <a:t>It is the object that has a type, not the variable!</a:t>
            </a:r>
          </a:p>
          <a:p>
            <a:endParaRPr lang="en-US" dirty="0"/>
          </a:p>
          <a:p>
            <a:r>
              <a:rPr lang="en-US" b="0" i="0" dirty="0">
                <a:solidFill>
                  <a:srgbClr val="000000"/>
                </a:solidFill>
                <a:effectLst/>
                <a:latin typeface="Helvetica Neue"/>
              </a:rPr>
              <a:t>An object’s type determines what values it can have and how it can be manipulated</a:t>
            </a:r>
          </a:p>
          <a:p>
            <a:r>
              <a:rPr lang="en-US" dirty="0"/>
              <a:t>Terminology: object X is of type int = object X belongs to class int</a:t>
            </a:r>
          </a:p>
        </p:txBody>
      </p:sp>
      <p:sp>
        <p:nvSpPr>
          <p:cNvPr id="4" name="Slide Number Placeholder 3"/>
          <p:cNvSpPr>
            <a:spLocks noGrp="1"/>
          </p:cNvSpPr>
          <p:nvPr>
            <p:ph type="sldNum" sz="quarter" idx="5"/>
          </p:nvPr>
        </p:nvSpPr>
        <p:spPr/>
        <p:txBody>
          <a:bodyPr/>
          <a:lstStyle/>
          <a:p>
            <a:fld id="{4E765CA8-773C-4672-86C7-BF3D1D8903CC}" type="slidenum">
              <a:rPr lang="en-US" smtClean="0"/>
              <a:t>38</a:t>
            </a:fld>
            <a:endParaRPr lang="en-US" dirty="0"/>
          </a:p>
        </p:txBody>
      </p:sp>
    </p:spTree>
    <p:extLst>
      <p:ext uri="{BB962C8B-B14F-4D97-AF65-F5344CB8AC3E}">
        <p14:creationId xmlns:p14="http://schemas.microsoft.com/office/powerpoint/2010/main" val="208905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t>
            </a:r>
          </a:p>
        </p:txBody>
      </p:sp>
      <p:sp>
        <p:nvSpPr>
          <p:cNvPr id="4" name="Slide Number Placeholder 3"/>
          <p:cNvSpPr>
            <a:spLocks noGrp="1"/>
          </p:cNvSpPr>
          <p:nvPr>
            <p:ph type="sldNum" sz="quarter" idx="5"/>
          </p:nvPr>
        </p:nvSpPr>
        <p:spPr/>
        <p:txBody>
          <a:bodyPr/>
          <a:lstStyle/>
          <a:p>
            <a:fld id="{4E765CA8-773C-4672-86C7-BF3D1D8903CC}" type="slidenum">
              <a:rPr lang="en-US" smtClean="0"/>
              <a:t>7</a:t>
            </a:fld>
            <a:endParaRPr lang="en-US" dirty="0"/>
          </a:p>
        </p:txBody>
      </p:sp>
    </p:spTree>
    <p:extLst>
      <p:ext uri="{BB962C8B-B14F-4D97-AF65-F5344CB8AC3E}">
        <p14:creationId xmlns:p14="http://schemas.microsoft.com/office/powerpoint/2010/main" val="2426878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39</a:t>
            </a:fld>
            <a:endParaRPr lang="en-US" dirty="0"/>
          </a:p>
        </p:txBody>
      </p:sp>
    </p:spTree>
    <p:extLst>
      <p:ext uri="{BB962C8B-B14F-4D97-AF65-F5344CB8AC3E}">
        <p14:creationId xmlns:p14="http://schemas.microsoft.com/office/powerpoint/2010/main" val="1293744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Constructors are generally used for instantiating an object. The task of constructors is to initialize(assign values) to the data members of the class when an object of the class is created. In Python the __</a:t>
            </a:r>
            <a:r>
              <a:rPr lang="en-US" dirty="0" err="1"/>
              <a:t>init</a:t>
            </a:r>
            <a:r>
              <a:rPr lang="en-US" dirty="0"/>
              <a:t>__() method is called the constructor and is always called when an object is created.</a:t>
            </a:r>
          </a:p>
          <a:p>
            <a:pPr algn="l"/>
            <a:endParaRPr lang="en-US" dirty="0"/>
          </a:p>
          <a:p>
            <a:pPr algn="l"/>
            <a:r>
              <a:rPr lang="en-US" dirty="0"/>
              <a:t>default constructor: The default constructor is a simple constructor which doesn’t accept any arguments. Its definition has only one argument which is a reference to the instance being constructed.</a:t>
            </a:r>
          </a:p>
          <a:p>
            <a:pPr algn="l"/>
            <a:r>
              <a:rPr lang="en-US" dirty="0"/>
              <a:t>parameterized constructor: constructor with parameters is known as parameterized constructor. The parameterized constructor takes its first argument as a reference to the instance being constructed known as self and the rest of the arguments are provided by the programmer.</a:t>
            </a:r>
          </a:p>
        </p:txBody>
      </p:sp>
      <p:sp>
        <p:nvSpPr>
          <p:cNvPr id="4" name="Slide Number Placeholder 3"/>
          <p:cNvSpPr>
            <a:spLocks noGrp="1"/>
          </p:cNvSpPr>
          <p:nvPr>
            <p:ph type="sldNum" sz="quarter" idx="5"/>
          </p:nvPr>
        </p:nvSpPr>
        <p:spPr/>
        <p:txBody>
          <a:bodyPr/>
          <a:lstStyle/>
          <a:p>
            <a:fld id="{4E765CA8-773C-4672-86C7-BF3D1D8903CC}" type="slidenum">
              <a:rPr lang="en-US" smtClean="0"/>
              <a:t>40</a:t>
            </a:fld>
            <a:endParaRPr lang="en-US" dirty="0"/>
          </a:p>
        </p:txBody>
      </p:sp>
    </p:spTree>
    <p:extLst>
      <p:ext uri="{BB962C8B-B14F-4D97-AF65-F5344CB8AC3E}">
        <p14:creationId xmlns:p14="http://schemas.microsoft.com/office/powerpoint/2010/main" val="4041802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41</a:t>
            </a:fld>
            <a:endParaRPr lang="en-US" dirty="0"/>
          </a:p>
        </p:txBody>
      </p:sp>
    </p:spTree>
    <p:extLst>
      <p:ext uri="{BB962C8B-B14F-4D97-AF65-F5344CB8AC3E}">
        <p14:creationId xmlns:p14="http://schemas.microsoft.com/office/powerpoint/2010/main" val="113391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Python programming language comes with functions such as max() and sum() and classes such as int, str, and list.</a:t>
            </a:r>
          </a:p>
          <a:p>
            <a:r>
              <a:rPr lang="en-US" dirty="0"/>
              <a:t>Many more functions and classes are defined in the Python Standard Library to support</a:t>
            </a:r>
          </a:p>
          <a:p>
            <a:r>
              <a:rPr lang="en-US" dirty="0"/>
              <a:t>Network programming</a:t>
            </a:r>
          </a:p>
          <a:p>
            <a:r>
              <a:rPr lang="en-US" dirty="0"/>
              <a:t>Web application programming</a:t>
            </a:r>
          </a:p>
          <a:p>
            <a:r>
              <a:rPr lang="en-US" dirty="0"/>
              <a:t>Graphical user interface (GUI) development</a:t>
            </a:r>
          </a:p>
          <a:p>
            <a:r>
              <a:rPr lang="en-US" dirty="0"/>
              <a:t>Database programming</a:t>
            </a:r>
          </a:p>
          <a:p>
            <a:r>
              <a:rPr lang="en-US" dirty="0"/>
              <a:t>Mathematical functions</a:t>
            </a:r>
          </a:p>
          <a:p>
            <a:r>
              <a:rPr lang="en-US" dirty="0"/>
              <a:t>Pseudorandom number generators</a:t>
            </a:r>
          </a:p>
          <a:p>
            <a:r>
              <a:rPr lang="en-US" dirty="0" err="1"/>
              <a:t>lMedia</a:t>
            </a:r>
            <a:r>
              <a:rPr lang="en-US" dirty="0"/>
              <a:t> processing, etc.</a:t>
            </a:r>
          </a:p>
          <a:p>
            <a:r>
              <a:rPr lang="en-US" dirty="0"/>
              <a:t>The Python Standard Library functions and classes are organized into components called modules.</a:t>
            </a:r>
          </a:p>
          <a:p>
            <a:endParaRPr lang="en-US" dirty="0"/>
          </a:p>
          <a:p>
            <a:r>
              <a:rPr lang="en-US" dirty="0"/>
              <a:t>The core Python language does not have a square root function</a:t>
            </a:r>
          </a:p>
          <a:p>
            <a:r>
              <a:rPr lang="en-US" dirty="0"/>
              <a:t>A module must be explicitly imported into the execution environment:</a:t>
            </a:r>
          </a:p>
          <a:p>
            <a:r>
              <a:rPr lang="en-US" dirty="0"/>
              <a:t>The prefix math. must be present when using function sqrt()</a:t>
            </a:r>
          </a:p>
          <a:p>
            <a:r>
              <a:rPr lang="en-US" dirty="0"/>
              <a:t>The math module is a library of mathematical functions and constants</a:t>
            </a:r>
          </a:p>
        </p:txBody>
      </p:sp>
      <p:sp>
        <p:nvSpPr>
          <p:cNvPr id="4" name="Slide Number Placeholder 3"/>
          <p:cNvSpPr>
            <a:spLocks noGrp="1"/>
          </p:cNvSpPr>
          <p:nvPr>
            <p:ph type="sldNum" sz="quarter" idx="5"/>
          </p:nvPr>
        </p:nvSpPr>
        <p:spPr/>
        <p:txBody>
          <a:bodyPr/>
          <a:lstStyle/>
          <a:p>
            <a:fld id="{4E765CA8-773C-4672-86C7-BF3D1D8903CC}" type="slidenum">
              <a:rPr lang="en-US" smtClean="0"/>
              <a:t>42</a:t>
            </a:fld>
            <a:endParaRPr lang="en-US" dirty="0"/>
          </a:p>
        </p:txBody>
      </p:sp>
    </p:spTree>
    <p:extLst>
      <p:ext uri="{BB962C8B-B14F-4D97-AF65-F5344CB8AC3E}">
        <p14:creationId xmlns:p14="http://schemas.microsoft.com/office/powerpoint/2010/main" val="3384299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44</a:t>
            </a:fld>
            <a:endParaRPr lang="en-US" dirty="0"/>
          </a:p>
        </p:txBody>
      </p:sp>
    </p:spTree>
    <p:extLst>
      <p:ext uri="{BB962C8B-B14F-4D97-AF65-F5344CB8AC3E}">
        <p14:creationId xmlns:p14="http://schemas.microsoft.com/office/powerpoint/2010/main" val="699853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45</a:t>
            </a:fld>
            <a:endParaRPr lang="en-US" dirty="0"/>
          </a:p>
        </p:txBody>
      </p:sp>
    </p:spTree>
    <p:extLst>
      <p:ext uri="{BB962C8B-B14F-4D97-AF65-F5344CB8AC3E}">
        <p14:creationId xmlns:p14="http://schemas.microsoft.com/office/powerpoint/2010/main" val="3629333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solidFill>
                  <a:srgbClr val="202124"/>
                </a:solidFill>
                <a:effectLst/>
                <a:latin typeface="arial" panose="020B0604020202020204" pitchFamily="34" charset="0"/>
              </a:rPr>
              <a:t>Imperative programing: functions are implicitly coded in every step required to solve a problem</a:t>
            </a:r>
            <a:r>
              <a:rPr lang="en-US" b="0" i="0" dirty="0">
                <a:solidFill>
                  <a:srgbClr val="202124"/>
                </a:solidFill>
                <a:effectLst/>
                <a:latin typeface="arial" panose="020B0604020202020204" pitchFamily="34" charset="0"/>
              </a:rPr>
              <a:t>. </a:t>
            </a:r>
          </a:p>
          <a:p>
            <a:pPr marL="0" indent="0">
              <a:buFont typeface="Arial" panose="020B0604020202020204" pitchFamily="34" charset="0"/>
              <a:buNone/>
            </a:pPr>
            <a:r>
              <a:rPr lang="en-US" b="0" i="0" dirty="0">
                <a:solidFill>
                  <a:srgbClr val="202124"/>
                </a:solidFill>
                <a:effectLst/>
                <a:latin typeface="arial" panose="020B0604020202020204" pitchFamily="34" charset="0"/>
              </a:rPr>
              <a:t>In imperative programming, every operation is coded and the code itself specifies how the problem is to be solved, which means that pre-coded models are not called on.</a:t>
            </a:r>
          </a:p>
          <a:p>
            <a:pPr marL="0" indent="0">
              <a:buFont typeface="Arial" panose="020B0604020202020204" pitchFamily="34" charset="0"/>
              <a:buNone/>
            </a:pPr>
            <a:r>
              <a:rPr lang="en-US" b="0" i="0" dirty="0">
                <a:solidFill>
                  <a:srgbClr val="6C6C6C"/>
                </a:solidFill>
                <a:effectLst/>
                <a:latin typeface="Arial" panose="020B0604020202020204" pitchFamily="34" charset="0"/>
              </a:rPr>
              <a:t>The written code performs the functions instead of models, the programmer must code each step</a:t>
            </a:r>
          </a:p>
          <a:p>
            <a:pPr marL="0" indent="0">
              <a:buFont typeface="Arial" panose="020B0604020202020204" pitchFamily="34" charset="0"/>
              <a:buNone/>
            </a:pPr>
            <a:r>
              <a:rPr lang="en-US" dirty="0">
                <a:cs typeface="Calibri"/>
              </a:rPr>
              <a:t>Imperative programming contrasts with declarative programming, in which how a problem is solved is not specifically defined, but instead focuses on what needs to be solved.</a:t>
            </a:r>
          </a:p>
          <a:p>
            <a:pPr marL="0" indent="0">
              <a:buFont typeface="Arial" panose="020B0604020202020204" pitchFamily="34" charset="0"/>
              <a:buNone/>
            </a:pPr>
            <a:endParaRPr lang="en-US" dirty="0">
              <a:cs typeface="Calibri"/>
            </a:endParaRPr>
          </a:p>
          <a:p>
            <a:pPr marL="0" indent="0">
              <a:buFont typeface="Arial" panose="020B0604020202020204" pitchFamily="34" charset="0"/>
              <a:buNone/>
            </a:pPr>
            <a:r>
              <a:rPr lang="en-US" dirty="0">
                <a:cs typeface="Calibri"/>
              </a:rPr>
              <a:t>Now let’s focus on more Python functions that are ready to access that can help make our programs more interesting</a:t>
            </a:r>
          </a:p>
        </p:txBody>
      </p:sp>
      <p:sp>
        <p:nvSpPr>
          <p:cNvPr id="4" name="Slide Number Placeholder 3"/>
          <p:cNvSpPr>
            <a:spLocks noGrp="1"/>
          </p:cNvSpPr>
          <p:nvPr>
            <p:ph type="sldNum" sz="quarter" idx="5"/>
          </p:nvPr>
        </p:nvSpPr>
        <p:spPr/>
        <p:txBody>
          <a:bodyPr/>
          <a:lstStyle/>
          <a:p>
            <a:fld id="{4E765CA8-773C-4672-86C7-BF3D1D8903CC}" type="slidenum">
              <a:rPr lang="en-US" smtClean="0"/>
              <a:t>46</a:t>
            </a:fld>
            <a:endParaRPr lang="en-US" dirty="0"/>
          </a:p>
        </p:txBody>
      </p:sp>
    </p:spTree>
    <p:extLst>
      <p:ext uri="{BB962C8B-B14F-4D97-AF65-F5344CB8AC3E}">
        <p14:creationId xmlns:p14="http://schemas.microsoft.com/office/powerpoint/2010/main" val="1480985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A Python program is a sequence of Python statements</a:t>
            </a:r>
          </a:p>
          <a:p>
            <a:r>
              <a:rPr lang="en-US" dirty="0"/>
              <a:t>Stored in a text file called a Python </a:t>
            </a:r>
            <a:r>
              <a:rPr lang="en-US" dirty="0" err="1"/>
              <a:t>moduleExecuted</a:t>
            </a:r>
            <a:r>
              <a:rPr lang="en-US" dirty="0"/>
              <a:t> using an IDE or “from the command line”</a:t>
            </a:r>
          </a:p>
        </p:txBody>
      </p:sp>
      <p:sp>
        <p:nvSpPr>
          <p:cNvPr id="4" name="Slide Number Placeholder 3"/>
          <p:cNvSpPr>
            <a:spLocks noGrp="1"/>
          </p:cNvSpPr>
          <p:nvPr>
            <p:ph type="sldNum" sz="quarter" idx="5"/>
          </p:nvPr>
        </p:nvSpPr>
        <p:spPr/>
        <p:txBody>
          <a:bodyPr/>
          <a:lstStyle/>
          <a:p>
            <a:fld id="{4E765CA8-773C-4672-86C7-BF3D1D8903CC}" type="slidenum">
              <a:rPr lang="en-US" smtClean="0"/>
              <a:t>47</a:t>
            </a:fld>
            <a:endParaRPr lang="en-US" dirty="0"/>
          </a:p>
        </p:txBody>
      </p:sp>
    </p:spTree>
    <p:extLst>
      <p:ext uri="{BB962C8B-B14F-4D97-AF65-F5344CB8AC3E}">
        <p14:creationId xmlns:p14="http://schemas.microsoft.com/office/powerpoint/2010/main" val="1900411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49</a:t>
            </a:fld>
            <a:endParaRPr lang="en-US" dirty="0"/>
          </a:p>
        </p:txBody>
      </p:sp>
    </p:spTree>
    <p:extLst>
      <p:ext uri="{BB962C8B-B14F-4D97-AF65-F5344CB8AC3E}">
        <p14:creationId xmlns:p14="http://schemas.microsoft.com/office/powerpoint/2010/main" val="326963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50</a:t>
            </a:fld>
            <a:endParaRPr lang="en-US" dirty="0"/>
          </a:p>
        </p:txBody>
      </p:sp>
    </p:spTree>
    <p:extLst>
      <p:ext uri="{BB962C8B-B14F-4D97-AF65-F5344CB8AC3E}">
        <p14:creationId xmlns:p14="http://schemas.microsoft.com/office/powerpoint/2010/main" val="905222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10</a:t>
            </a:fld>
            <a:endParaRPr lang="en-US" dirty="0"/>
          </a:p>
        </p:txBody>
      </p:sp>
    </p:spTree>
    <p:extLst>
      <p:ext uri="{BB962C8B-B14F-4D97-AF65-F5344CB8AC3E}">
        <p14:creationId xmlns:p14="http://schemas.microsoft.com/office/powerpoint/2010/main" val="2034534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cs typeface="Calibri"/>
            </a:endParaRPr>
          </a:p>
        </p:txBody>
      </p:sp>
      <p:sp>
        <p:nvSpPr>
          <p:cNvPr id="4" name="Slide Number Placeholder 3"/>
          <p:cNvSpPr>
            <a:spLocks noGrp="1"/>
          </p:cNvSpPr>
          <p:nvPr>
            <p:ph type="sldNum" sz="quarter" idx="5"/>
          </p:nvPr>
        </p:nvSpPr>
        <p:spPr/>
        <p:txBody>
          <a:bodyPr/>
          <a:lstStyle/>
          <a:p>
            <a:fld id="{4E765CA8-773C-4672-86C7-BF3D1D8903CC}" type="slidenum">
              <a:rPr lang="en-US" smtClean="0"/>
              <a:t>51</a:t>
            </a:fld>
            <a:endParaRPr lang="en-US" dirty="0"/>
          </a:p>
        </p:txBody>
      </p:sp>
    </p:spTree>
    <p:extLst>
      <p:ext uri="{BB962C8B-B14F-4D97-AF65-F5344CB8AC3E}">
        <p14:creationId xmlns:p14="http://schemas.microsoft.com/office/powerpoint/2010/main" val="3813663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Spaces. Matter!</a:t>
            </a:r>
          </a:p>
        </p:txBody>
      </p:sp>
      <p:sp>
        <p:nvSpPr>
          <p:cNvPr id="4" name="Slide Number Placeholder 3"/>
          <p:cNvSpPr>
            <a:spLocks noGrp="1"/>
          </p:cNvSpPr>
          <p:nvPr>
            <p:ph type="sldNum" sz="quarter" idx="5"/>
          </p:nvPr>
        </p:nvSpPr>
        <p:spPr/>
        <p:txBody>
          <a:bodyPr/>
          <a:lstStyle/>
          <a:p>
            <a:fld id="{4E765CA8-773C-4672-86C7-BF3D1D8903CC}" type="slidenum">
              <a:rPr lang="en-US" smtClean="0"/>
              <a:t>52</a:t>
            </a:fld>
            <a:endParaRPr lang="en-US" dirty="0"/>
          </a:p>
        </p:txBody>
      </p:sp>
    </p:spTree>
    <p:extLst>
      <p:ext uri="{BB962C8B-B14F-4D97-AF65-F5344CB8AC3E}">
        <p14:creationId xmlns:p14="http://schemas.microsoft.com/office/powerpoint/2010/main" val="4213367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Spaces. Matter!</a:t>
            </a:r>
          </a:p>
        </p:txBody>
      </p:sp>
      <p:sp>
        <p:nvSpPr>
          <p:cNvPr id="4" name="Slide Number Placeholder 3"/>
          <p:cNvSpPr>
            <a:spLocks noGrp="1"/>
          </p:cNvSpPr>
          <p:nvPr>
            <p:ph type="sldNum" sz="quarter" idx="5"/>
          </p:nvPr>
        </p:nvSpPr>
        <p:spPr/>
        <p:txBody>
          <a:bodyPr/>
          <a:lstStyle/>
          <a:p>
            <a:fld id="{4E765CA8-773C-4672-86C7-BF3D1D8903CC}" type="slidenum">
              <a:rPr lang="en-US" smtClean="0"/>
              <a:t>53</a:t>
            </a:fld>
            <a:endParaRPr lang="en-US" dirty="0"/>
          </a:p>
        </p:txBody>
      </p:sp>
    </p:spTree>
    <p:extLst>
      <p:ext uri="{BB962C8B-B14F-4D97-AF65-F5344CB8AC3E}">
        <p14:creationId xmlns:p14="http://schemas.microsoft.com/office/powerpoint/2010/main" val="114151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is an example of a use case in real life when we would want to send the end user a message regardless of how their interaction with the program goes?</a:t>
            </a:r>
          </a:p>
        </p:txBody>
      </p:sp>
      <p:sp>
        <p:nvSpPr>
          <p:cNvPr id="4" name="Slide Number Placeholder 3"/>
          <p:cNvSpPr>
            <a:spLocks noGrp="1"/>
          </p:cNvSpPr>
          <p:nvPr>
            <p:ph type="sldNum" sz="quarter" idx="5"/>
          </p:nvPr>
        </p:nvSpPr>
        <p:spPr/>
        <p:txBody>
          <a:bodyPr/>
          <a:lstStyle/>
          <a:p>
            <a:fld id="{4E765CA8-773C-4672-86C7-BF3D1D8903CC}" type="slidenum">
              <a:rPr lang="en-US" smtClean="0"/>
              <a:t>55</a:t>
            </a:fld>
            <a:endParaRPr lang="en-US" dirty="0"/>
          </a:p>
        </p:txBody>
      </p:sp>
    </p:spTree>
    <p:extLst>
      <p:ext uri="{BB962C8B-B14F-4D97-AF65-F5344CB8AC3E}">
        <p14:creationId xmlns:p14="http://schemas.microsoft.com/office/powerpoint/2010/main" val="19868374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Executes a block of code for every item of a sequence</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Executes a block of code for every item of a sequence</a:t>
            </a:r>
          </a:p>
          <a:p>
            <a:r>
              <a:rPr lang="en-US" dirty="0"/>
              <a:t>If sequence is a string, items are its characters (single-character strings)</a:t>
            </a:r>
            <a:endParaRPr lang="en-US" b="0" i="0" dirty="0">
              <a:solidFill>
                <a:srgbClr val="000000"/>
              </a:solidFill>
              <a:effectLst/>
              <a:latin typeface="Helvetica Neue"/>
            </a:endParaRPr>
          </a:p>
          <a:p>
            <a:r>
              <a:rPr lang="en-US" dirty="0"/>
              <a:t>Sequence can be a string, a list, …Block of code must be indented</a:t>
            </a:r>
          </a:p>
        </p:txBody>
      </p:sp>
      <p:sp>
        <p:nvSpPr>
          <p:cNvPr id="4" name="Slide Number Placeholder 3"/>
          <p:cNvSpPr>
            <a:spLocks noGrp="1"/>
          </p:cNvSpPr>
          <p:nvPr>
            <p:ph type="sldNum" sz="quarter" idx="5"/>
          </p:nvPr>
        </p:nvSpPr>
        <p:spPr/>
        <p:txBody>
          <a:bodyPr/>
          <a:lstStyle/>
          <a:p>
            <a:fld id="{4E765CA8-773C-4672-86C7-BF3D1D8903CC}" type="slidenum">
              <a:rPr lang="en-US" smtClean="0"/>
              <a:t>56</a:t>
            </a:fld>
            <a:endParaRPr lang="en-US" dirty="0"/>
          </a:p>
        </p:txBody>
      </p:sp>
    </p:spTree>
    <p:extLst>
      <p:ext uri="{BB962C8B-B14F-4D97-AF65-F5344CB8AC3E}">
        <p14:creationId xmlns:p14="http://schemas.microsoft.com/office/powerpoint/2010/main" val="28285163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Executes a block of code for every item of a sequence</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Executes a block of code for every item of a sequence</a:t>
            </a:r>
          </a:p>
          <a:p>
            <a:r>
              <a:rPr lang="en-US" dirty="0"/>
              <a:t>If sequence is a string, items are its characters (single-character strings)</a:t>
            </a:r>
            <a:endParaRPr lang="en-US" b="0" i="0" dirty="0">
              <a:solidFill>
                <a:srgbClr val="000000"/>
              </a:solidFill>
              <a:effectLst/>
              <a:latin typeface="Helvetica Neue"/>
            </a:endParaRPr>
          </a:p>
          <a:p>
            <a:r>
              <a:rPr lang="en-US" dirty="0"/>
              <a:t>Sequence can be a string, a list, …Block of code must be indented</a:t>
            </a:r>
          </a:p>
        </p:txBody>
      </p:sp>
      <p:sp>
        <p:nvSpPr>
          <p:cNvPr id="4" name="Slide Number Placeholder 3"/>
          <p:cNvSpPr>
            <a:spLocks noGrp="1"/>
          </p:cNvSpPr>
          <p:nvPr>
            <p:ph type="sldNum" sz="quarter" idx="5"/>
          </p:nvPr>
        </p:nvSpPr>
        <p:spPr/>
        <p:txBody>
          <a:bodyPr/>
          <a:lstStyle/>
          <a:p>
            <a:fld id="{4E765CA8-773C-4672-86C7-BF3D1D8903CC}" type="slidenum">
              <a:rPr lang="en-US" smtClean="0"/>
              <a:t>57</a:t>
            </a:fld>
            <a:endParaRPr lang="en-US" dirty="0"/>
          </a:p>
        </p:txBody>
      </p:sp>
    </p:spTree>
    <p:extLst>
      <p:ext uri="{BB962C8B-B14F-4D97-AF65-F5344CB8AC3E}">
        <p14:creationId xmlns:p14="http://schemas.microsoft.com/office/powerpoint/2010/main" val="849344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built-in functions we have seen:</a:t>
            </a:r>
          </a:p>
          <a:p>
            <a:r>
              <a:rPr lang="en-US" dirty="0"/>
              <a:t>abs(), max(), </a:t>
            </a:r>
            <a:r>
              <a:rPr lang="en-US" dirty="0" err="1"/>
              <a:t>len</a:t>
            </a:r>
            <a:r>
              <a:rPr lang="en-US" dirty="0"/>
              <a:t>(), sum(), print()</a:t>
            </a:r>
          </a:p>
          <a:p>
            <a:r>
              <a:rPr lang="en-US" dirty="0"/>
              <a:t>New functions can be defined using def</a:t>
            </a:r>
          </a:p>
          <a:p>
            <a:r>
              <a:rPr lang="en-US" dirty="0"/>
              <a:t>def: function definition keyword</a:t>
            </a:r>
          </a:p>
          <a:p>
            <a:r>
              <a:rPr lang="en-US" dirty="0"/>
              <a:t>f: name of function</a:t>
            </a:r>
          </a:p>
          <a:p>
            <a:r>
              <a:rPr lang="en-US" dirty="0"/>
              <a:t>x: variable name for input argument</a:t>
            </a:r>
          </a:p>
          <a:p>
            <a:endParaRPr lang="en-US" dirty="0"/>
          </a:p>
          <a:p>
            <a:r>
              <a:rPr lang="en-US" b="1" dirty="0"/>
              <a:t>print() vs return</a:t>
            </a:r>
          </a:p>
          <a:p>
            <a:r>
              <a:rPr lang="en-US" dirty="0"/>
              <a:t>Function returns value of res which can then be used in an expression</a:t>
            </a:r>
          </a:p>
          <a:p>
            <a:r>
              <a:rPr lang="en-US" dirty="0"/>
              <a:t>Function prints value of res but does not return anything</a:t>
            </a:r>
          </a:p>
        </p:txBody>
      </p:sp>
      <p:sp>
        <p:nvSpPr>
          <p:cNvPr id="4" name="Slide Number Placeholder 3"/>
          <p:cNvSpPr>
            <a:spLocks noGrp="1"/>
          </p:cNvSpPr>
          <p:nvPr>
            <p:ph type="sldNum" sz="quarter" idx="5"/>
          </p:nvPr>
        </p:nvSpPr>
        <p:spPr/>
        <p:txBody>
          <a:bodyPr/>
          <a:lstStyle/>
          <a:p>
            <a:fld id="{4E765CA8-773C-4672-86C7-BF3D1D8903CC}" type="slidenum">
              <a:rPr lang="en-US" smtClean="0"/>
              <a:t>58</a:t>
            </a:fld>
            <a:endParaRPr lang="en-US" dirty="0"/>
          </a:p>
        </p:txBody>
      </p:sp>
    </p:spTree>
    <p:extLst>
      <p:ext uri="{BB962C8B-B14F-4D97-AF65-F5344CB8AC3E}">
        <p14:creationId xmlns:p14="http://schemas.microsoft.com/office/powerpoint/2010/main" val="3565640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60</a:t>
            </a:fld>
            <a:endParaRPr lang="en-US" dirty="0"/>
          </a:p>
        </p:txBody>
      </p:sp>
    </p:spTree>
    <p:extLst>
      <p:ext uri="{BB962C8B-B14F-4D97-AF65-F5344CB8AC3E}">
        <p14:creationId xmlns:p14="http://schemas.microsoft.com/office/powerpoint/2010/main" val="13290704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61</a:t>
            </a:fld>
            <a:endParaRPr lang="en-US" dirty="0"/>
          </a:p>
        </p:txBody>
      </p:sp>
    </p:spTree>
    <p:extLst>
      <p:ext uri="{BB962C8B-B14F-4D97-AF65-F5344CB8AC3E}">
        <p14:creationId xmlns:p14="http://schemas.microsoft.com/office/powerpoint/2010/main" val="3750920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cs typeface="Calibri"/>
            </a:endParaRPr>
          </a:p>
        </p:txBody>
      </p:sp>
      <p:sp>
        <p:nvSpPr>
          <p:cNvPr id="4" name="Slide Number Placeholder 3"/>
          <p:cNvSpPr>
            <a:spLocks noGrp="1"/>
          </p:cNvSpPr>
          <p:nvPr>
            <p:ph type="sldNum" sz="quarter" idx="5"/>
          </p:nvPr>
        </p:nvSpPr>
        <p:spPr/>
        <p:txBody>
          <a:bodyPr/>
          <a:lstStyle/>
          <a:p>
            <a:fld id="{4E765CA8-773C-4672-86C7-BF3D1D8903CC}" type="slidenum">
              <a:rPr lang="en-US" smtClean="0"/>
              <a:t>62</a:t>
            </a:fld>
            <a:endParaRPr lang="en-US" dirty="0"/>
          </a:p>
        </p:txBody>
      </p:sp>
    </p:spTree>
    <p:extLst>
      <p:ext uri="{BB962C8B-B14F-4D97-AF65-F5344CB8AC3E}">
        <p14:creationId xmlns:p14="http://schemas.microsoft.com/office/powerpoint/2010/main" val="3615632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11</a:t>
            </a:fld>
            <a:endParaRPr lang="en-US" dirty="0"/>
          </a:p>
        </p:txBody>
      </p:sp>
    </p:spTree>
    <p:extLst>
      <p:ext uri="{BB962C8B-B14F-4D97-AF65-F5344CB8AC3E}">
        <p14:creationId xmlns:p14="http://schemas.microsoft.com/office/powerpoint/2010/main" val="19106220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Opening and closing a file</a:t>
            </a:r>
          </a:p>
          <a:p>
            <a:r>
              <a:rPr lang="en-US" dirty="0"/>
              <a:t>The file system is the OS component that organizes files and provides a way to create, access, and modify files</a:t>
            </a:r>
          </a:p>
          <a:p>
            <a:r>
              <a:rPr lang="en-US" dirty="0"/>
              <a:t>Processing a file consists of:</a:t>
            </a:r>
          </a:p>
          <a:p>
            <a:r>
              <a:rPr lang="en-US" dirty="0"/>
              <a:t>Opening the file</a:t>
            </a:r>
          </a:p>
          <a:p>
            <a:r>
              <a:rPr lang="en-US" dirty="0"/>
              <a:t>Reading from and/or writing to the file</a:t>
            </a:r>
          </a:p>
          <a:p>
            <a:r>
              <a:rPr lang="en-US" dirty="0"/>
              <a:t>Closing the file</a:t>
            </a:r>
          </a:p>
          <a:p>
            <a:r>
              <a:rPr lang="en-US" dirty="0"/>
              <a:t>Built in function open() is used to open a file</a:t>
            </a:r>
          </a:p>
          <a:p>
            <a:r>
              <a:rPr lang="en-US" dirty="0"/>
              <a:t>The first input argument is the file pathname, whether absolute or relative with respect to the current working directory</a:t>
            </a:r>
          </a:p>
          <a:p>
            <a:r>
              <a:rPr lang="en-US" dirty="0"/>
              <a:t>The second optional argument is the file mode such as r or w</a:t>
            </a:r>
          </a:p>
          <a:p>
            <a:r>
              <a:rPr lang="en-US" dirty="0"/>
              <a:t>A “file” object is of a type that supports several “file” methods, including method close() that closes the file</a:t>
            </a:r>
          </a:p>
        </p:txBody>
      </p:sp>
      <p:sp>
        <p:nvSpPr>
          <p:cNvPr id="4" name="Slide Number Placeholder 3"/>
          <p:cNvSpPr>
            <a:spLocks noGrp="1"/>
          </p:cNvSpPr>
          <p:nvPr>
            <p:ph type="sldNum" sz="quarter" idx="5"/>
          </p:nvPr>
        </p:nvSpPr>
        <p:spPr/>
        <p:txBody>
          <a:bodyPr/>
          <a:lstStyle/>
          <a:p>
            <a:fld id="{4E765CA8-773C-4672-86C7-BF3D1D8903CC}" type="slidenum">
              <a:rPr lang="en-US" smtClean="0"/>
              <a:t>63</a:t>
            </a:fld>
            <a:endParaRPr lang="en-US" dirty="0"/>
          </a:p>
        </p:txBody>
      </p:sp>
    </p:spTree>
    <p:extLst>
      <p:ext uri="{BB962C8B-B14F-4D97-AF65-F5344CB8AC3E}">
        <p14:creationId xmlns:p14="http://schemas.microsoft.com/office/powerpoint/2010/main" val="31920877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69</a:t>
            </a:fld>
            <a:endParaRPr lang="en-US" dirty="0"/>
          </a:p>
        </p:txBody>
      </p:sp>
    </p:spTree>
    <p:extLst>
      <p:ext uri="{BB962C8B-B14F-4D97-AF65-F5344CB8AC3E}">
        <p14:creationId xmlns:p14="http://schemas.microsoft.com/office/powerpoint/2010/main" val="3173394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70</a:t>
            </a:fld>
            <a:endParaRPr lang="en-US" dirty="0"/>
          </a:p>
        </p:txBody>
      </p:sp>
    </p:spTree>
    <p:extLst>
      <p:ext uri="{BB962C8B-B14F-4D97-AF65-F5344CB8AC3E}">
        <p14:creationId xmlns:p14="http://schemas.microsoft.com/office/powerpoint/2010/main" val="284476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4E765CA8-773C-4672-86C7-BF3D1D8903CC}" type="slidenum">
              <a:rPr lang="en-US" smtClean="0"/>
              <a:t>71</a:t>
            </a:fld>
            <a:endParaRPr lang="en-US" dirty="0"/>
          </a:p>
        </p:txBody>
      </p:sp>
    </p:spTree>
    <p:extLst>
      <p:ext uri="{BB962C8B-B14F-4D97-AF65-F5344CB8AC3E}">
        <p14:creationId xmlns:p14="http://schemas.microsoft.com/office/powerpoint/2010/main" val="30239105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72</a:t>
            </a:fld>
            <a:endParaRPr lang="en-US" dirty="0"/>
          </a:p>
        </p:txBody>
      </p:sp>
    </p:spTree>
    <p:extLst>
      <p:ext uri="{BB962C8B-B14F-4D97-AF65-F5344CB8AC3E}">
        <p14:creationId xmlns:p14="http://schemas.microsoft.com/office/powerpoint/2010/main" val="34467679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73</a:t>
            </a:fld>
            <a:endParaRPr lang="en-US" dirty="0"/>
          </a:p>
        </p:txBody>
      </p:sp>
    </p:spTree>
    <p:extLst>
      <p:ext uri="{BB962C8B-B14F-4D97-AF65-F5344CB8AC3E}">
        <p14:creationId xmlns:p14="http://schemas.microsoft.com/office/powerpoint/2010/main" val="31990982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74</a:t>
            </a:fld>
            <a:endParaRPr lang="en-US" dirty="0"/>
          </a:p>
        </p:txBody>
      </p:sp>
    </p:spTree>
    <p:extLst>
      <p:ext uri="{BB962C8B-B14F-4D97-AF65-F5344CB8AC3E}">
        <p14:creationId xmlns:p14="http://schemas.microsoft.com/office/powerpoint/2010/main" val="11178109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75</a:t>
            </a:fld>
            <a:endParaRPr lang="en-US" dirty="0"/>
          </a:p>
        </p:txBody>
      </p:sp>
    </p:spTree>
    <p:extLst>
      <p:ext uri="{BB962C8B-B14F-4D97-AF65-F5344CB8AC3E}">
        <p14:creationId xmlns:p14="http://schemas.microsoft.com/office/powerpoint/2010/main" val="1568973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76</a:t>
            </a:fld>
            <a:endParaRPr lang="en-US" dirty="0"/>
          </a:p>
        </p:txBody>
      </p:sp>
    </p:spTree>
    <p:extLst>
      <p:ext uri="{BB962C8B-B14F-4D97-AF65-F5344CB8AC3E}">
        <p14:creationId xmlns:p14="http://schemas.microsoft.com/office/powerpoint/2010/main" val="1791281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77</a:t>
            </a:fld>
            <a:endParaRPr lang="en-US" dirty="0"/>
          </a:p>
        </p:txBody>
      </p:sp>
    </p:spTree>
    <p:extLst>
      <p:ext uri="{BB962C8B-B14F-4D97-AF65-F5344CB8AC3E}">
        <p14:creationId xmlns:p14="http://schemas.microsoft.com/office/powerpoint/2010/main" val="3806229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4E765CA8-773C-4672-86C7-BF3D1D8903CC}" type="slidenum">
              <a:rPr lang="en-US" smtClean="0"/>
              <a:t>12</a:t>
            </a:fld>
            <a:endParaRPr lang="en-US" dirty="0"/>
          </a:p>
        </p:txBody>
      </p:sp>
    </p:spTree>
    <p:extLst>
      <p:ext uri="{BB962C8B-B14F-4D97-AF65-F5344CB8AC3E}">
        <p14:creationId xmlns:p14="http://schemas.microsoft.com/office/powerpoint/2010/main" val="36774116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78</a:t>
            </a:fld>
            <a:endParaRPr lang="en-US" dirty="0"/>
          </a:p>
        </p:txBody>
      </p:sp>
    </p:spTree>
    <p:extLst>
      <p:ext uri="{BB962C8B-B14F-4D97-AF65-F5344CB8AC3E}">
        <p14:creationId xmlns:p14="http://schemas.microsoft.com/office/powerpoint/2010/main" val="11819243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79</a:t>
            </a:fld>
            <a:endParaRPr lang="en-US" dirty="0"/>
          </a:p>
        </p:txBody>
      </p:sp>
    </p:spTree>
    <p:extLst>
      <p:ext uri="{BB962C8B-B14F-4D97-AF65-F5344CB8AC3E}">
        <p14:creationId xmlns:p14="http://schemas.microsoft.com/office/powerpoint/2010/main" val="2922110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80</a:t>
            </a:fld>
            <a:endParaRPr lang="en-US" dirty="0"/>
          </a:p>
        </p:txBody>
      </p:sp>
    </p:spTree>
    <p:extLst>
      <p:ext uri="{BB962C8B-B14F-4D97-AF65-F5344CB8AC3E}">
        <p14:creationId xmlns:p14="http://schemas.microsoft.com/office/powerpoint/2010/main" val="2995448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Using the materials on blackboard .. They are your tools for the problem set</a:t>
            </a:r>
          </a:p>
        </p:txBody>
      </p:sp>
      <p:sp>
        <p:nvSpPr>
          <p:cNvPr id="4" name="Slide Number Placeholder 3"/>
          <p:cNvSpPr>
            <a:spLocks noGrp="1"/>
          </p:cNvSpPr>
          <p:nvPr>
            <p:ph type="sldNum" sz="quarter" idx="10"/>
          </p:nvPr>
        </p:nvSpPr>
        <p:spPr/>
        <p:txBody>
          <a:bodyPr/>
          <a:lstStyle/>
          <a:p>
            <a:fld id="{4E765CA8-773C-4672-86C7-BF3D1D8903CC}" type="slidenum">
              <a:rPr lang="en-US" smtClean="0"/>
              <a:t>81</a:t>
            </a:fld>
            <a:endParaRPr lang="en-US" dirty="0"/>
          </a:p>
        </p:txBody>
      </p:sp>
    </p:spTree>
    <p:extLst>
      <p:ext uri="{BB962C8B-B14F-4D97-AF65-F5344CB8AC3E}">
        <p14:creationId xmlns:p14="http://schemas.microsoft.com/office/powerpoint/2010/main" val="10438241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E765CA8-773C-4672-86C7-BF3D1D8903CC}" type="slidenum">
              <a:rPr lang="en-US" smtClean="0"/>
              <a:t>82</a:t>
            </a:fld>
            <a:endParaRPr lang="en-US" dirty="0"/>
          </a:p>
        </p:txBody>
      </p:sp>
    </p:spTree>
    <p:extLst>
      <p:ext uri="{BB962C8B-B14F-4D97-AF65-F5344CB8AC3E}">
        <p14:creationId xmlns:p14="http://schemas.microsoft.com/office/powerpoint/2010/main" val="23989946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84</a:t>
            </a:fld>
            <a:endParaRPr lang="en-US" dirty="0"/>
          </a:p>
        </p:txBody>
      </p:sp>
    </p:spTree>
    <p:extLst>
      <p:ext uri="{BB962C8B-B14F-4D97-AF65-F5344CB8AC3E}">
        <p14:creationId xmlns:p14="http://schemas.microsoft.com/office/powerpoint/2010/main" val="39475492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When will all of this content be posted?</a:t>
            </a:r>
            <a:endParaRPr lang="en-US" dirty="0"/>
          </a:p>
          <a:p>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85</a:t>
            </a:fld>
            <a:endParaRPr lang="en-US" dirty="0"/>
          </a:p>
        </p:txBody>
      </p:sp>
    </p:spTree>
    <p:extLst>
      <p:ext uri="{BB962C8B-B14F-4D97-AF65-F5344CB8AC3E}">
        <p14:creationId xmlns:p14="http://schemas.microsoft.com/office/powerpoint/2010/main" val="2843943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Python is an interpreted, object-oriented, high-level programming language with dynamic semantics</a:t>
            </a:r>
          </a:p>
          <a:p>
            <a:pPr marL="0" indent="0">
              <a:buFont typeface="Arial" panose="020B0604020202020204" pitchFamily="34" charset="0"/>
              <a:buNone/>
            </a:pPr>
            <a:r>
              <a:rPr lang="en-US" dirty="0"/>
              <a:t>Its high-level built in data structures, combined with dynamic typing and dynamic binding, make it very attractive for Rapid Application Development</a:t>
            </a:r>
          </a:p>
          <a:p>
            <a:pPr marL="0" indent="0">
              <a:buFont typeface="Arial" panose="020B0604020202020204" pitchFamily="34" charset="0"/>
              <a:buNone/>
            </a:pPr>
            <a:r>
              <a:rPr lang="en-US" dirty="0"/>
              <a:t>Python is simple, easy to learn and it’s syntax emphasizes readability, notably using significant whitespace</a:t>
            </a:r>
          </a:p>
          <a:p>
            <a:pPr marL="0" indent="0">
              <a:buFont typeface="Arial" panose="020B0604020202020204" pitchFamily="34" charset="0"/>
              <a:buNone/>
            </a:pPr>
            <a:r>
              <a:rPr lang="en-US" dirty="0"/>
              <a:t>Created by a Dutch programmer named Guido van Rossum in 1991. He named it after the television show Monty Python's Flying Circus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Popularity</a:t>
            </a:r>
            <a:br>
              <a:rPr lang="en-US" dirty="0"/>
            </a:br>
            <a:r>
              <a:rPr lang="en-US" dirty="0"/>
              <a:t>Use in data science</a:t>
            </a:r>
          </a:p>
          <a:p>
            <a:pPr marL="0" indent="0">
              <a:buFont typeface="Arial" panose="020B0604020202020204" pitchFamily="34" charset="0"/>
              <a:buNone/>
            </a:pPr>
            <a:r>
              <a:rPr lang="en-US" dirty="0"/>
              <a:t>New vs. old programmer vibes</a:t>
            </a:r>
          </a:p>
        </p:txBody>
      </p:sp>
      <p:sp>
        <p:nvSpPr>
          <p:cNvPr id="4" name="Slide Number Placeholder 3"/>
          <p:cNvSpPr>
            <a:spLocks noGrp="1"/>
          </p:cNvSpPr>
          <p:nvPr>
            <p:ph type="sldNum" sz="quarter" idx="5"/>
          </p:nvPr>
        </p:nvSpPr>
        <p:spPr/>
        <p:txBody>
          <a:bodyPr/>
          <a:lstStyle/>
          <a:p>
            <a:fld id="{4E765CA8-773C-4672-86C7-BF3D1D8903CC}" type="slidenum">
              <a:rPr lang="en-US" smtClean="0"/>
              <a:t>13</a:t>
            </a:fld>
            <a:endParaRPr lang="en-US" dirty="0"/>
          </a:p>
        </p:txBody>
      </p:sp>
    </p:spTree>
    <p:extLst>
      <p:ext uri="{BB962C8B-B14F-4D97-AF65-F5344CB8AC3E}">
        <p14:creationId xmlns:p14="http://schemas.microsoft.com/office/powerpoint/2010/main" val="219777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There are 2 Major python environments: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Python 2.X (2.7)</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legacy version of python, still widely used but on the decline</a:t>
            </a:r>
          </a:p>
          <a:p>
            <a:pPr marL="0" indent="0">
              <a:buFont typeface="Arial" panose="020B0604020202020204" pitchFamily="34" charset="0"/>
              <a:buNone/>
            </a:pPr>
            <a:r>
              <a:rPr lang="en-US" dirty="0"/>
              <a:t>Slide Type</a:t>
            </a:r>
          </a:p>
          <a:p>
            <a:pPr marL="0" indent="0">
              <a:buFont typeface="Arial" panose="020B0604020202020204" pitchFamily="34" charset="0"/>
              <a:buNone/>
            </a:pPr>
            <a:r>
              <a:rPr lang="en-US" dirty="0"/>
              <a:t>Fragment</a:t>
            </a:r>
          </a:p>
          <a:p>
            <a:pPr marL="0" indent="0">
              <a:buFont typeface="Arial" panose="020B0604020202020204" pitchFamily="34" charset="0"/>
              <a:buNone/>
            </a:pPr>
            <a:r>
              <a:rPr lang="en-US" dirty="0"/>
              <a:t>Python 3.X.X (current 3.9.0)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future of python going forward</a:t>
            </a:r>
          </a:p>
          <a:p>
            <a:pPr marL="0" indent="0">
              <a:buFont typeface="Arial" panose="020B0604020202020204" pitchFamily="34" charset="0"/>
              <a:buNone/>
            </a:pPr>
            <a:r>
              <a:rPr lang="en-US" dirty="0"/>
              <a:t>Better for GUI development</a:t>
            </a:r>
          </a:p>
          <a:p>
            <a:pPr marL="0" indent="0">
              <a:buFont typeface="Arial" panose="020B0604020202020204" pitchFamily="34" charset="0"/>
              <a:buNone/>
            </a:pPr>
            <a:r>
              <a:rPr lang="en-US" dirty="0"/>
              <a:t>Most major libraries from 2. have been ported to 3</a:t>
            </a:r>
          </a:p>
          <a:p>
            <a:pPr marL="0" indent="0">
              <a:buFont typeface="Arial" panose="020B0604020202020204" pitchFamily="34" charset="0"/>
              <a:buNone/>
            </a:pPr>
            <a:r>
              <a:rPr lang="en-US" dirty="0"/>
              <a:t>We will work mainly with python 3 for the semester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Why do we care about these environments?</a:t>
            </a:r>
          </a:p>
          <a:p>
            <a:pPr marL="0" indent="0">
              <a:buFont typeface="Arial" panose="020B0604020202020204" pitchFamily="34" charset="0"/>
              <a:buNone/>
            </a:pPr>
            <a:r>
              <a:rPr lang="en-US" dirty="0"/>
              <a:t>Python applications will often use packages and modules that don’t come as part of the standard library. Applications will sometimes need a specific version of a library, because the application may require that a particular bug has been fixed or the application may be written using an obsolete version of the library’s interface.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E765CA8-773C-4672-86C7-BF3D1D8903CC}" type="slidenum">
              <a:rPr lang="en-US" smtClean="0"/>
              <a:t>14</a:t>
            </a:fld>
            <a:endParaRPr lang="en-US" dirty="0"/>
          </a:p>
        </p:txBody>
      </p:sp>
    </p:spTree>
    <p:extLst>
      <p:ext uri="{BB962C8B-B14F-4D97-AF65-F5344CB8AC3E}">
        <p14:creationId xmlns:p14="http://schemas.microsoft.com/office/powerpoint/2010/main" val="3236942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be explained in more detail</a:t>
            </a:r>
          </a:p>
        </p:txBody>
      </p:sp>
      <p:sp>
        <p:nvSpPr>
          <p:cNvPr id="4" name="Slide Number Placeholder 3"/>
          <p:cNvSpPr>
            <a:spLocks noGrp="1"/>
          </p:cNvSpPr>
          <p:nvPr>
            <p:ph type="sldNum" sz="quarter" idx="10"/>
          </p:nvPr>
        </p:nvSpPr>
        <p:spPr/>
        <p:txBody>
          <a:bodyPr/>
          <a:lstStyle/>
          <a:p>
            <a:fld id="{4E765CA8-773C-4672-86C7-BF3D1D8903CC}" type="slidenum">
              <a:rPr lang="en-US" smtClean="0"/>
              <a:t>15</a:t>
            </a:fld>
            <a:endParaRPr lang="en-US" dirty="0"/>
          </a:p>
        </p:txBody>
      </p:sp>
    </p:spTree>
    <p:extLst>
      <p:ext uri="{BB962C8B-B14F-4D97-AF65-F5344CB8AC3E}">
        <p14:creationId xmlns:p14="http://schemas.microsoft.com/office/powerpoint/2010/main" val="20244882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144000" cy="4168239"/>
          </a:xfrm>
          <a:prstGeom prst="rect">
            <a:avLst/>
          </a:prstGeom>
        </p:spPr>
        <p:txBody>
          <a:bodyPr/>
          <a:lstStyle/>
          <a:p>
            <a:r>
              <a:rPr lang="en-US" dirty="0"/>
              <a:t>Click icon to add picture</a:t>
            </a:r>
          </a:p>
        </p:txBody>
      </p:sp>
      <p:sp>
        <p:nvSpPr>
          <p:cNvPr id="2" name="Rectangle 1"/>
          <p:cNvSpPr/>
          <p:nvPr userDrawn="1"/>
        </p:nvSpPr>
        <p:spPr>
          <a:xfrm>
            <a:off x="0" y="4168239"/>
            <a:ext cx="9144000" cy="2689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p:cNvSpPr>
            <a:spLocks noGrp="1"/>
          </p:cNvSpPr>
          <p:nvPr>
            <p:ph type="body" sz="quarter" idx="11" hasCustomPrompt="1"/>
          </p:nvPr>
        </p:nvSpPr>
        <p:spPr>
          <a:xfrm>
            <a:off x="4724400" y="6324600"/>
            <a:ext cx="41148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department here</a:t>
            </a:r>
          </a:p>
        </p:txBody>
      </p:sp>
      <p:sp>
        <p:nvSpPr>
          <p:cNvPr id="14" name="Text Placeholder 13"/>
          <p:cNvSpPr>
            <a:spLocks noGrp="1" noChangeAspect="1"/>
          </p:cNvSpPr>
          <p:nvPr>
            <p:ph type="body" sz="quarter" idx="12" hasCustomPrompt="1"/>
          </p:nvPr>
        </p:nvSpPr>
        <p:spPr>
          <a:xfrm>
            <a:off x="318337" y="4648200"/>
            <a:ext cx="8229600" cy="1143000"/>
          </a:xfrm>
          <a:prstGeom prst="rect">
            <a:avLst/>
          </a:prstGeom>
        </p:spPr>
        <p:txBody>
          <a:bodyPr lIns="0" tIns="0" rIns="0" bIns="0"/>
          <a:lstStyle>
            <a:lvl1pPr>
              <a:spcBef>
                <a:spcPts val="0"/>
              </a:spcBef>
              <a:defRPr sz="3200" b="0" cap="none" baseline="0">
                <a:latin typeface="+mj-lt"/>
              </a:defRPr>
            </a:lvl1pPr>
          </a:lstStyle>
          <a:p>
            <a:pPr lvl="0"/>
            <a:r>
              <a:rPr lang="en-US"/>
              <a:t>Title goes here</a:t>
            </a:r>
          </a:p>
          <a:p>
            <a:pPr lvl="0"/>
            <a:r>
              <a:rPr lang="en-US"/>
              <a:t>It can be on 2 lines – use sentence case</a:t>
            </a:r>
          </a:p>
        </p:txBody>
      </p:sp>
      <p:sp>
        <p:nvSpPr>
          <p:cNvPr id="15" name="Text Placeholder 11"/>
          <p:cNvSpPr>
            <a:spLocks noGrp="1"/>
          </p:cNvSpPr>
          <p:nvPr>
            <p:ph type="body" sz="quarter" idx="13" hasCustomPrompt="1"/>
          </p:nvPr>
        </p:nvSpPr>
        <p:spPr>
          <a:xfrm>
            <a:off x="4724400" y="6019800"/>
            <a:ext cx="41148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name here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Tree>
    <p:extLst>
      <p:ext uri="{BB962C8B-B14F-4D97-AF65-F5344CB8AC3E}">
        <p14:creationId xmlns:p14="http://schemas.microsoft.com/office/powerpoint/2010/main" val="4024284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Picture Background with content -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9144000" cy="6103917"/>
          </a:xfrm>
          <a:prstGeom prst="rect">
            <a:avLst/>
          </a:prstGeom>
        </p:spPr>
        <p:txBody>
          <a:bodyPr/>
          <a:lstStyle/>
          <a:p>
            <a:r>
              <a:rPr lang="en-US" dirty="0"/>
              <a:t>Click icon to add picture</a:t>
            </a:r>
          </a:p>
        </p:txBody>
      </p:sp>
      <p:sp>
        <p:nvSpPr>
          <p:cNvPr id="6" name="Text Placeholder 5"/>
          <p:cNvSpPr>
            <a:spLocks noGrp="1"/>
          </p:cNvSpPr>
          <p:nvPr>
            <p:ph type="body" sz="quarter" idx="12" hasCustomPrompt="1"/>
          </p:nvPr>
        </p:nvSpPr>
        <p:spPr>
          <a:xfrm>
            <a:off x="0" y="1978025"/>
            <a:ext cx="3670300"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3670300"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7" name="TextBox 6"/>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1792497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 Picture Background with content -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9144000" cy="6103917"/>
          </a:xfrm>
          <a:prstGeom prst="rect">
            <a:avLst/>
          </a:prstGeom>
        </p:spPr>
        <p:txBody>
          <a:bodyPr/>
          <a:lstStyle/>
          <a:p>
            <a:r>
              <a:rPr lang="en-US" dirty="0"/>
              <a:t>Click icon to add picture</a:t>
            </a:r>
          </a:p>
        </p:txBody>
      </p:sp>
      <p:sp>
        <p:nvSpPr>
          <p:cNvPr id="6" name="Text Placeholder 5"/>
          <p:cNvSpPr>
            <a:spLocks noGrp="1"/>
          </p:cNvSpPr>
          <p:nvPr>
            <p:ph type="body" sz="quarter" idx="12" hasCustomPrompt="1"/>
          </p:nvPr>
        </p:nvSpPr>
        <p:spPr>
          <a:xfrm>
            <a:off x="0" y="1978025"/>
            <a:ext cx="3670300"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3670300"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7" name="TextBox 6"/>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2408489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9144000" cy="6103917"/>
          </a:xfrm>
          <a:prstGeom prst="rect">
            <a:avLst/>
          </a:prstGeom>
        </p:spPr>
        <p:txBody>
          <a:bodyPr/>
          <a:lstStyle/>
          <a:p>
            <a:r>
              <a:rPr lang="en-US" dirty="0"/>
              <a:t>Click icon to add picture</a:t>
            </a:r>
          </a:p>
        </p:txBody>
      </p:sp>
      <p:sp>
        <p:nvSpPr>
          <p:cNvPr id="6" name="Text Placeholder 5"/>
          <p:cNvSpPr>
            <a:spLocks noGrp="1"/>
          </p:cNvSpPr>
          <p:nvPr>
            <p:ph type="body" sz="quarter" idx="12" hasCustomPrompt="1"/>
          </p:nvPr>
        </p:nvSpPr>
        <p:spPr>
          <a:xfrm>
            <a:off x="-1" y="4495800"/>
            <a:ext cx="5473701"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7" name="Rectangle 6"/>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17" name="Text Placeholder 14"/>
          <p:cNvSpPr>
            <a:spLocks noGrp="1"/>
          </p:cNvSpPr>
          <p:nvPr>
            <p:ph type="body" sz="quarter" idx="13"/>
          </p:nvPr>
        </p:nvSpPr>
        <p:spPr>
          <a:xfrm>
            <a:off x="971043" y="5124758"/>
            <a:ext cx="4502657"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304800" y="5124758"/>
            <a:ext cx="892175"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9" name="TextBox 8"/>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741364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9144000" cy="6103917"/>
          </a:xfrm>
          <a:prstGeom prst="rect">
            <a:avLst/>
          </a:prstGeom>
        </p:spPr>
        <p:txBody>
          <a:bodyPr/>
          <a:lstStyle/>
          <a:p>
            <a:r>
              <a:rPr lang="en-US" dirty="0"/>
              <a:t>Click icon to add picture</a:t>
            </a:r>
          </a:p>
        </p:txBody>
      </p:sp>
      <p:sp>
        <p:nvSpPr>
          <p:cNvPr id="6" name="Text Placeholder 5"/>
          <p:cNvSpPr>
            <a:spLocks noGrp="1"/>
          </p:cNvSpPr>
          <p:nvPr>
            <p:ph type="body" sz="quarter" idx="12" hasCustomPrompt="1"/>
          </p:nvPr>
        </p:nvSpPr>
        <p:spPr>
          <a:xfrm>
            <a:off x="0" y="4495800"/>
            <a:ext cx="5473701"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971043" y="5124758"/>
            <a:ext cx="4502657"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304800" y="5124758"/>
            <a:ext cx="892175"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7" name="Rectangle 6"/>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9" name="TextBox 8"/>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51564111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Points - A">
    <p:spTree>
      <p:nvGrpSpPr>
        <p:cNvPr id="1" name=""/>
        <p:cNvGrpSpPr/>
        <p:nvPr/>
      </p:nvGrpSpPr>
      <p:grpSpPr>
        <a:xfrm>
          <a:off x="0" y="0"/>
          <a:ext cx="0" cy="0"/>
          <a:chOff x="0" y="0"/>
          <a:chExt cx="0" cy="0"/>
        </a:xfrm>
      </p:grpSpPr>
      <p:sp>
        <p:nvSpPr>
          <p:cNvPr id="2" name="Rectangle 1"/>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hasCustomPrompt="1"/>
          </p:nvPr>
        </p:nvSpPr>
        <p:spPr>
          <a:xfrm>
            <a:off x="304800" y="585132"/>
            <a:ext cx="8224838"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hasCustomPrompt="1"/>
          </p:nvPr>
        </p:nvSpPr>
        <p:spPr>
          <a:xfrm>
            <a:off x="655638" y="1978025"/>
            <a:ext cx="7874000"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4" name="TextBox 3"/>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24327543"/>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Points with graphic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304800" y="585132"/>
            <a:ext cx="8224838"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655638" y="1978025"/>
            <a:ext cx="3459162"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noChangeAspect="1"/>
          </p:cNvSpPr>
          <p:nvPr>
            <p:ph sz="quarter" idx="11"/>
          </p:nvPr>
        </p:nvSpPr>
        <p:spPr>
          <a:xfrm>
            <a:off x="4419600" y="1981200"/>
            <a:ext cx="4114800" cy="3962400"/>
          </a:xfrm>
          <a:prstGeom prst="rect">
            <a:avLst/>
          </a:prstGeom>
        </p:spPr>
        <p:txBody>
          <a:bodyPr/>
          <a:lstStyle/>
          <a:p>
            <a:pPr lvl="0"/>
            <a:r>
              <a:rPr lang="en-US"/>
              <a:t>Edit Master text styles</a:t>
            </a:r>
          </a:p>
        </p:txBody>
      </p:sp>
      <p:sp>
        <p:nvSpPr>
          <p:cNvPr id="6" name="Rectangle 5"/>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10" name="TextBox 9"/>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1386274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smart art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304800" y="585132"/>
            <a:ext cx="8224838"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a:t>1 line chart/smart art heading – sentence case</a:t>
            </a:r>
          </a:p>
        </p:txBody>
      </p:sp>
      <p:sp>
        <p:nvSpPr>
          <p:cNvPr id="8" name="Text Placeholder 12"/>
          <p:cNvSpPr>
            <a:spLocks noGrp="1"/>
          </p:cNvSpPr>
          <p:nvPr>
            <p:ph type="body" sz="quarter" idx="11" hasCustomPrompt="1"/>
          </p:nvPr>
        </p:nvSpPr>
        <p:spPr>
          <a:xfrm>
            <a:off x="655639" y="5169561"/>
            <a:ext cx="7874000" cy="736600"/>
          </a:xfrm>
          <a:prstGeom prst="rect">
            <a:avLst/>
          </a:prstGeom>
        </p:spPr>
        <p:txBody>
          <a:bodyPr lIns="0" tIns="0" rIns="0" bIns="0"/>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655638" y="1350629"/>
            <a:ext cx="7874000"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9" name="TextBox 8"/>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925728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Right Side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304800" y="585132"/>
            <a:ext cx="8224838"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655639" y="1978025"/>
            <a:ext cx="2795586" cy="3976688"/>
          </a:xfrm>
          <a:prstGeom prst="rect">
            <a:avLst/>
          </a:prstGeom>
        </p:spPr>
        <p:txBody>
          <a:bodyPr lIns="0" tIns="0" rIns="0" bIns="0" anchor="ctr"/>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3670300" y="1978025"/>
            <a:ext cx="4859338"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9" name="TextBox 8"/>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1149878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ics 2 column - A">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4618594" y="1733955"/>
            <a:ext cx="4525406"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5"/>
            <a:ext cx="4525406"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304800" y="585132"/>
            <a:ext cx="8224838"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304800" y="4775847"/>
            <a:ext cx="401675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5" name="Text Placeholder 12"/>
          <p:cNvSpPr>
            <a:spLocks noGrp="1"/>
          </p:cNvSpPr>
          <p:nvPr>
            <p:ph type="body" sz="quarter" idx="14" hasCustomPrompt="1"/>
          </p:nvPr>
        </p:nvSpPr>
        <p:spPr>
          <a:xfrm>
            <a:off x="4807881" y="4775847"/>
            <a:ext cx="401675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0" name="Rectangle 9"/>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12" name="TextBox 11"/>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75443494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alf Picture Background - A">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4114800" y="0"/>
            <a:ext cx="5029200" cy="6858000"/>
          </a:xfrm>
          <a:prstGeom prst="rect">
            <a:avLst/>
          </a:prstGeom>
        </p:spPr>
        <p:txBody>
          <a:bodyPr/>
          <a:lstStyle>
            <a:lvl1pPr>
              <a:defRPr>
                <a:latin typeface="+mj-lt"/>
              </a:defRPr>
            </a:lvl1pPr>
          </a:lstStyle>
          <a:p>
            <a:r>
              <a:rPr lang="en-US" dirty="0"/>
              <a:t>Click icon to add picture</a:t>
            </a:r>
          </a:p>
        </p:txBody>
      </p:sp>
      <p:sp>
        <p:nvSpPr>
          <p:cNvPr id="6" name="Text Placeholder 5"/>
          <p:cNvSpPr>
            <a:spLocks noGrp="1"/>
          </p:cNvSpPr>
          <p:nvPr>
            <p:ph type="body" sz="quarter" idx="12" hasCustomPrompt="1"/>
          </p:nvPr>
        </p:nvSpPr>
        <p:spPr>
          <a:xfrm>
            <a:off x="0" y="1139825"/>
            <a:ext cx="4114800" cy="4803776"/>
          </a:xfrm>
          <a:prstGeom prst="rect">
            <a:avLst/>
          </a:prstGeom>
          <a:no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2590800"/>
            <a:ext cx="3670300" cy="22923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7" name="TextBox 6"/>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2773654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65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ullet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304800" y="585132"/>
            <a:ext cx="8224838"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655638" y="1978025"/>
            <a:ext cx="7874000"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9" name="TextBox 8"/>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4014489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144000" cy="4168239"/>
          </a:xfrm>
          <a:prstGeom prst="rect">
            <a:avLst/>
          </a:prstGeom>
        </p:spPr>
        <p:txBody>
          <a:bodyPr/>
          <a:lstStyle/>
          <a:p>
            <a:endParaRPr lang="en-US" dirty="0"/>
          </a:p>
        </p:txBody>
      </p:sp>
      <p:sp>
        <p:nvSpPr>
          <p:cNvPr id="2" name="Rectangle 1"/>
          <p:cNvSpPr/>
          <p:nvPr userDrawn="1"/>
        </p:nvSpPr>
        <p:spPr>
          <a:xfrm>
            <a:off x="0" y="4168239"/>
            <a:ext cx="9144000" cy="2689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p:cNvSpPr>
            <a:spLocks noGrp="1"/>
          </p:cNvSpPr>
          <p:nvPr>
            <p:ph type="body" sz="quarter" idx="11" hasCustomPrompt="1"/>
          </p:nvPr>
        </p:nvSpPr>
        <p:spPr>
          <a:xfrm>
            <a:off x="4724400" y="6324600"/>
            <a:ext cx="41148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department here</a:t>
            </a:r>
          </a:p>
        </p:txBody>
      </p:sp>
      <p:sp>
        <p:nvSpPr>
          <p:cNvPr id="14" name="Text Placeholder 13"/>
          <p:cNvSpPr>
            <a:spLocks noGrp="1" noChangeAspect="1"/>
          </p:cNvSpPr>
          <p:nvPr>
            <p:ph type="body" sz="quarter" idx="12" hasCustomPrompt="1"/>
          </p:nvPr>
        </p:nvSpPr>
        <p:spPr>
          <a:xfrm>
            <a:off x="318337" y="4648200"/>
            <a:ext cx="8229600" cy="1143000"/>
          </a:xfrm>
          <a:prstGeom prst="rect">
            <a:avLst/>
          </a:prstGeom>
        </p:spPr>
        <p:txBody>
          <a:bodyPr lIns="0" tIns="0" rIns="0" bIns="0"/>
          <a:lstStyle>
            <a:lvl1pPr>
              <a:spcBef>
                <a:spcPts val="0"/>
              </a:spcBef>
              <a:defRPr sz="3200" b="0" cap="none" baseline="0">
                <a:latin typeface="+mj-lt"/>
              </a:defRPr>
            </a:lvl1pPr>
          </a:lstStyle>
          <a:p>
            <a:pPr lvl="0"/>
            <a:r>
              <a:rPr lang="en-US"/>
              <a:t>Title goes here</a:t>
            </a:r>
          </a:p>
          <a:p>
            <a:pPr lvl="0"/>
            <a:r>
              <a:rPr lang="en-US"/>
              <a:t>It can be on 2 lines – use sentence case</a:t>
            </a:r>
          </a:p>
        </p:txBody>
      </p:sp>
      <p:sp>
        <p:nvSpPr>
          <p:cNvPr id="15" name="Text Placeholder 11"/>
          <p:cNvSpPr>
            <a:spLocks noGrp="1"/>
          </p:cNvSpPr>
          <p:nvPr>
            <p:ph type="body" sz="quarter" idx="13" hasCustomPrompt="1"/>
          </p:nvPr>
        </p:nvSpPr>
        <p:spPr>
          <a:xfrm>
            <a:off x="4724400" y="6019800"/>
            <a:ext cx="41148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name here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Tree>
    <p:extLst>
      <p:ext uri="{BB962C8B-B14F-4D97-AF65-F5344CB8AC3E}">
        <p14:creationId xmlns:p14="http://schemas.microsoft.com/office/powerpoint/2010/main" val="3092960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075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655638" y="762000"/>
            <a:ext cx="7874000" cy="5257800"/>
          </a:xfrm>
          <a:prstGeom prst="rect">
            <a:avLst/>
          </a:prstGeom>
        </p:spPr>
        <p:txBody>
          <a:bodyPr lIns="0" tIns="0" rIns="0" bIns="0" anchor="ctr" anchorCtr="0"/>
          <a:lstStyle>
            <a:lvl1pP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efficitur</a:t>
            </a:r>
            <a:r>
              <a:rPr lang="en-US"/>
              <a:t> </a:t>
            </a:r>
            <a:r>
              <a:rPr lang="en-US" err="1"/>
              <a:t>nibh</a:t>
            </a:r>
            <a:r>
              <a:rPr lang="en-US"/>
              <a:t> quam, at </a:t>
            </a:r>
            <a:r>
              <a:rPr lang="en-US" err="1"/>
              <a:t>elementum</a:t>
            </a:r>
            <a:r>
              <a:rPr lang="en-US"/>
              <a:t> </a:t>
            </a:r>
            <a:r>
              <a:rPr lang="en-US" err="1"/>
              <a:t>odio</a:t>
            </a:r>
            <a:r>
              <a:rPr lang="en-US"/>
              <a:t> </a:t>
            </a:r>
            <a:r>
              <a:rPr lang="en-US" err="1"/>
              <a:t>elementum</a:t>
            </a:r>
            <a:r>
              <a:rPr lang="en-US"/>
              <a:t> sed. </a:t>
            </a:r>
            <a:r>
              <a:rPr lang="en-US" err="1"/>
              <a:t>Ut.</a:t>
            </a:r>
            <a:endParaRPr lang="en-US"/>
          </a:p>
        </p:txBody>
      </p:sp>
      <p:sp>
        <p:nvSpPr>
          <p:cNvPr id="3" name="TextBox 2"/>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14556328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655638" y="762000"/>
            <a:ext cx="7874000"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5" name="Rectangle 4"/>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8" name="TextBox 7"/>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232236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655638" y="762000"/>
            <a:ext cx="7874000"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5" name="Rectangle 4"/>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8" name="TextBox 7"/>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11855129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655638" y="762000"/>
            <a:ext cx="7874000" cy="4296888"/>
          </a:xfrm>
          <a:prstGeom prst="rect">
            <a:avLst/>
          </a:prstGeom>
        </p:spPr>
        <p:txBody>
          <a:bodyPr lIns="0" tIns="0" rIns="0" bIns="0" anchor="ctr" anchorCtr="0"/>
          <a:lstStyle>
            <a:lvl1pPr>
              <a:defRPr sz="5400">
                <a:solidFill>
                  <a:schemeClr val="tx2"/>
                </a:solidFill>
                <a:latin typeface="+mj-lt"/>
              </a:defRPr>
            </a:lvl1pPr>
          </a:lstStyle>
          <a:p>
            <a:pPr lvl="0"/>
            <a:r>
              <a:rPr lang="en-US"/>
              <a:t>Section divider</a:t>
            </a:r>
          </a:p>
        </p:txBody>
      </p:sp>
      <p:sp>
        <p:nvSpPr>
          <p:cNvPr id="5" name="Rectangle 4"/>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8" name="TextBox 7"/>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3490776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304800" y="585132"/>
            <a:ext cx="8224838"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a:t>Heading – sentence case</a:t>
            </a:r>
          </a:p>
        </p:txBody>
      </p:sp>
      <p:sp>
        <p:nvSpPr>
          <p:cNvPr id="4" name="Rectangle 3"/>
          <p:cNvSpPr/>
          <p:nvPr userDrawn="1"/>
        </p:nvSpPr>
        <p:spPr>
          <a:xfrm>
            <a:off x="0" y="1980501"/>
            <a:ext cx="9144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dirty="0">
              <a:solidFill>
                <a:srgbClr val="E57200"/>
              </a:solidFill>
            </a:endParaRPr>
          </a:p>
        </p:txBody>
      </p:sp>
      <p:sp>
        <p:nvSpPr>
          <p:cNvPr id="19" name="Text Placeholder 18"/>
          <p:cNvSpPr>
            <a:spLocks noGrp="1"/>
          </p:cNvSpPr>
          <p:nvPr>
            <p:ph type="body" sz="quarter" idx="11" hasCustomPrompt="1"/>
          </p:nvPr>
        </p:nvSpPr>
        <p:spPr>
          <a:xfrm>
            <a:off x="655639" y="2672740"/>
            <a:ext cx="653044"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a:t>##</a:t>
            </a:r>
          </a:p>
        </p:txBody>
      </p:sp>
      <p:sp>
        <p:nvSpPr>
          <p:cNvPr id="24" name="Text Placeholder 23"/>
          <p:cNvSpPr>
            <a:spLocks noGrp="1"/>
          </p:cNvSpPr>
          <p:nvPr>
            <p:ph type="body" sz="quarter" idx="12" hasCustomPrompt="1"/>
          </p:nvPr>
        </p:nvSpPr>
        <p:spPr>
          <a:xfrm>
            <a:off x="1317624" y="2674327"/>
            <a:ext cx="2644776" cy="614363"/>
          </a:xfrm>
          <a:prstGeom prst="rect">
            <a:avLst/>
          </a:prstGeom>
        </p:spPr>
        <p:txBody>
          <a:bodyPr anchor="ctr"/>
          <a:lstStyle>
            <a:lvl1pPr>
              <a:defRPr sz="2400" baseline="0">
                <a:latin typeface="+mj-lt"/>
              </a:defRPr>
            </a:lvl1pPr>
          </a:lstStyle>
          <a:p>
            <a:pPr lvl="0"/>
            <a:r>
              <a:rPr lang="en-US"/>
              <a:t>statement ending</a:t>
            </a:r>
          </a:p>
        </p:txBody>
      </p:sp>
      <p:sp>
        <p:nvSpPr>
          <p:cNvPr id="27" name="Text Placeholder 26"/>
          <p:cNvSpPr>
            <a:spLocks noGrp="1"/>
          </p:cNvSpPr>
          <p:nvPr>
            <p:ph type="body" sz="quarter" idx="13" hasCustomPrompt="1"/>
          </p:nvPr>
        </p:nvSpPr>
        <p:spPr>
          <a:xfrm>
            <a:off x="655638" y="3545865"/>
            <a:ext cx="3382962" cy="1157287"/>
          </a:xfrm>
          <a:prstGeom prst="rect">
            <a:avLst/>
          </a:prstGeom>
        </p:spPr>
        <p:txBody>
          <a:bodyPr lIns="0" rIns="0"/>
          <a:lstStyle>
            <a:lvl1pPr>
              <a:defRPr sz="2400">
                <a:latin typeface="+mj-lt"/>
              </a:defRPr>
            </a:lvl1pPr>
          </a:lstStyle>
          <a:p>
            <a:pPr lvl="0"/>
            <a:r>
              <a:rPr lang="en-US"/>
              <a:t>Additional info can go here</a:t>
            </a:r>
          </a:p>
        </p:txBody>
      </p:sp>
      <p:sp>
        <p:nvSpPr>
          <p:cNvPr id="34" name="Text Placeholder 33"/>
          <p:cNvSpPr>
            <a:spLocks noGrp="1"/>
          </p:cNvSpPr>
          <p:nvPr>
            <p:ph type="body" sz="quarter" idx="14" hasCustomPrompt="1"/>
          </p:nvPr>
        </p:nvSpPr>
        <p:spPr>
          <a:xfrm>
            <a:off x="655638" y="2283084"/>
            <a:ext cx="2795587" cy="361059"/>
          </a:xfrm>
          <a:prstGeom prst="rect">
            <a:avLst/>
          </a:prstGeom>
        </p:spPr>
        <p:txBody>
          <a:bodyPr lIns="0" tIns="0" rIns="0" bIns="0"/>
          <a:lstStyle>
            <a:lvl1pPr>
              <a:defRPr sz="2800" cap="none" baseline="0">
                <a:solidFill>
                  <a:schemeClr val="accent4"/>
                </a:solidFill>
                <a:latin typeface="+mj-lt"/>
              </a:defRPr>
            </a:lvl1pPr>
          </a:lstStyle>
          <a:p>
            <a:pPr lvl="0"/>
            <a:r>
              <a:rPr lang="en-US"/>
              <a:t>Click to edit</a:t>
            </a:r>
          </a:p>
        </p:txBody>
      </p:sp>
    </p:spTree>
    <p:extLst>
      <p:ext uri="{BB962C8B-B14F-4D97-AF65-F5344CB8AC3E}">
        <p14:creationId xmlns:p14="http://schemas.microsoft.com/office/powerpoint/2010/main" val="3406768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Points - 1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304800" y="585132"/>
            <a:ext cx="8224838"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Heading – sentence case</a:t>
            </a:r>
          </a:p>
        </p:txBody>
      </p:sp>
      <p:sp>
        <p:nvSpPr>
          <p:cNvPr id="12" name="Text Placeholder 11"/>
          <p:cNvSpPr>
            <a:spLocks noGrp="1"/>
          </p:cNvSpPr>
          <p:nvPr>
            <p:ph type="body" sz="quarter" idx="10" hasCustomPrompt="1"/>
          </p:nvPr>
        </p:nvSpPr>
        <p:spPr>
          <a:xfrm>
            <a:off x="655638" y="1981556"/>
            <a:ext cx="7874000"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8" name="Text Placeholder 11"/>
          <p:cNvSpPr>
            <a:spLocks noGrp="1"/>
          </p:cNvSpPr>
          <p:nvPr>
            <p:ph type="body" sz="quarter" idx="11" hasCustomPrompt="1"/>
          </p:nvPr>
        </p:nvSpPr>
        <p:spPr>
          <a:xfrm>
            <a:off x="655638" y="2694817"/>
            <a:ext cx="7874000"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1" name="Text Placeholder 11"/>
          <p:cNvSpPr>
            <a:spLocks noGrp="1"/>
          </p:cNvSpPr>
          <p:nvPr>
            <p:ph type="body" sz="quarter" idx="12" hasCustomPrompt="1"/>
          </p:nvPr>
        </p:nvSpPr>
        <p:spPr>
          <a:xfrm>
            <a:off x="655638" y="3445165"/>
            <a:ext cx="7874000"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3" name="Text Placeholder 11"/>
          <p:cNvSpPr>
            <a:spLocks noGrp="1"/>
          </p:cNvSpPr>
          <p:nvPr>
            <p:ph type="body" sz="quarter" idx="13" hasCustomPrompt="1"/>
          </p:nvPr>
        </p:nvSpPr>
        <p:spPr>
          <a:xfrm>
            <a:off x="655638" y="4195514"/>
            <a:ext cx="7874000"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6" name="Text Placeholder 5"/>
          <p:cNvSpPr>
            <a:spLocks noGrp="1"/>
          </p:cNvSpPr>
          <p:nvPr>
            <p:ph type="body" sz="quarter" idx="14" hasCustomPrompt="1"/>
          </p:nvPr>
        </p:nvSpPr>
        <p:spPr>
          <a:xfrm>
            <a:off x="655638" y="4932727"/>
            <a:ext cx="7874000" cy="788405"/>
          </a:xfrm>
          <a:prstGeom prst="rect">
            <a:avLst/>
          </a:prstGeom>
        </p:spPr>
        <p:txBody>
          <a:bodyPr lIns="0" tIns="0" rIns="0" bIns="0"/>
          <a:lstStyle>
            <a:lvl1pPr>
              <a:defRPr sz="1200">
                <a:solidFill>
                  <a:schemeClr val="tx1"/>
                </a:solidFill>
                <a:latin typeface="+mj-lt"/>
              </a:defRPr>
            </a:lvl1pPr>
          </a:lstStyle>
          <a:p>
            <a:pPr lvl="0"/>
            <a:r>
              <a:rPr lang="en-US"/>
              <a:t>*Footnotes go here</a:t>
            </a:r>
          </a:p>
        </p:txBody>
      </p:sp>
      <p:sp>
        <p:nvSpPr>
          <p:cNvPr id="10" name="Rectangle 9"/>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15" name="TextBox 14"/>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302957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icture Background - B">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9144000" cy="6101976"/>
          </a:xfrm>
          <a:prstGeom prst="rect">
            <a:avLst/>
          </a:prstGeom>
        </p:spPr>
        <p:txBody>
          <a:bodyPr/>
          <a:lstStyle/>
          <a:p>
            <a:r>
              <a:rPr lang="en-US" dirty="0"/>
              <a:t>Click icon to add picture</a:t>
            </a:r>
          </a:p>
        </p:txBody>
      </p:sp>
      <p:sp>
        <p:nvSpPr>
          <p:cNvPr id="7" name="Rectangle 6"/>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5" name="TextBox 4"/>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29129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655638" y="762000"/>
            <a:ext cx="7874000" cy="5257800"/>
          </a:xfrm>
          <a:prstGeom prst="rect">
            <a:avLst/>
          </a:prstGeom>
        </p:spPr>
        <p:txBody>
          <a:bodyPr lIns="0" tIns="0" rIns="0" bIns="0" anchor="ctr" anchorCtr="0"/>
          <a:lstStyle>
            <a:lvl1pP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efficitur</a:t>
            </a:r>
            <a:r>
              <a:rPr lang="en-US"/>
              <a:t> </a:t>
            </a:r>
            <a:r>
              <a:rPr lang="en-US" err="1"/>
              <a:t>nibh</a:t>
            </a:r>
            <a:r>
              <a:rPr lang="en-US"/>
              <a:t> quam, at </a:t>
            </a:r>
            <a:r>
              <a:rPr lang="en-US" err="1"/>
              <a:t>elementum</a:t>
            </a:r>
            <a:r>
              <a:rPr lang="en-US"/>
              <a:t> </a:t>
            </a:r>
            <a:r>
              <a:rPr lang="en-US" err="1"/>
              <a:t>odio</a:t>
            </a:r>
            <a:r>
              <a:rPr lang="en-US"/>
              <a:t> </a:t>
            </a:r>
            <a:r>
              <a:rPr lang="en-US" err="1"/>
              <a:t>elementum</a:t>
            </a:r>
            <a:r>
              <a:rPr lang="en-US"/>
              <a:t> sed. </a:t>
            </a:r>
            <a:r>
              <a:rPr lang="en-US" err="1"/>
              <a:t>Ut.</a:t>
            </a:r>
            <a:endParaRPr lang="en-US"/>
          </a:p>
        </p:txBody>
      </p:sp>
    </p:spTree>
    <p:extLst>
      <p:ext uri="{BB962C8B-B14F-4D97-AF65-F5344CB8AC3E}">
        <p14:creationId xmlns:p14="http://schemas.microsoft.com/office/powerpoint/2010/main" val="3084438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ure Background with content -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9144000" cy="6101976"/>
          </a:xfrm>
          <a:prstGeom prst="rect">
            <a:avLst/>
          </a:prstGeom>
        </p:spPr>
        <p:txBody>
          <a:bodyPr/>
          <a:lstStyle/>
          <a:p>
            <a:r>
              <a:rPr lang="en-US" dirty="0"/>
              <a:t>Click icon to add picture</a:t>
            </a:r>
          </a:p>
        </p:txBody>
      </p:sp>
      <p:sp>
        <p:nvSpPr>
          <p:cNvPr id="6" name="Text Placeholder 5"/>
          <p:cNvSpPr>
            <a:spLocks noGrp="1"/>
          </p:cNvSpPr>
          <p:nvPr>
            <p:ph type="body" sz="quarter" idx="12" hasCustomPrompt="1"/>
          </p:nvPr>
        </p:nvSpPr>
        <p:spPr>
          <a:xfrm>
            <a:off x="0" y="1978025"/>
            <a:ext cx="3670300"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3670300"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9" name="TextBox 8"/>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9374800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ure Background with content -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9144000" cy="6103917"/>
          </a:xfrm>
          <a:prstGeom prst="rect">
            <a:avLst/>
          </a:prstGeom>
        </p:spPr>
        <p:txBody>
          <a:bodyPr/>
          <a:lstStyle/>
          <a:p>
            <a:r>
              <a:rPr lang="en-US" dirty="0"/>
              <a:t>Click icon to add picture</a:t>
            </a:r>
          </a:p>
        </p:txBody>
      </p:sp>
      <p:sp>
        <p:nvSpPr>
          <p:cNvPr id="6" name="Text Placeholder 5"/>
          <p:cNvSpPr>
            <a:spLocks noGrp="1"/>
          </p:cNvSpPr>
          <p:nvPr>
            <p:ph type="body" sz="quarter" idx="12" hasCustomPrompt="1"/>
          </p:nvPr>
        </p:nvSpPr>
        <p:spPr>
          <a:xfrm>
            <a:off x="0" y="1978025"/>
            <a:ext cx="3670300"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3670300"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9" name="TextBox 8"/>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104867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9144000" cy="6103917"/>
          </a:xfrm>
          <a:prstGeom prst="rect">
            <a:avLst/>
          </a:prstGeom>
        </p:spPr>
        <p:txBody>
          <a:bodyPr/>
          <a:lstStyle/>
          <a:p>
            <a:endParaRPr lang="en-US" dirty="0"/>
          </a:p>
        </p:txBody>
      </p:sp>
      <p:sp>
        <p:nvSpPr>
          <p:cNvPr id="6" name="Text Placeholder 5"/>
          <p:cNvSpPr>
            <a:spLocks noGrp="1"/>
          </p:cNvSpPr>
          <p:nvPr>
            <p:ph type="body" sz="quarter" idx="12" hasCustomPrompt="1"/>
          </p:nvPr>
        </p:nvSpPr>
        <p:spPr>
          <a:xfrm>
            <a:off x="-1" y="4495800"/>
            <a:ext cx="5473701"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7" name="Text Placeholder 14"/>
          <p:cNvSpPr>
            <a:spLocks noGrp="1"/>
          </p:cNvSpPr>
          <p:nvPr>
            <p:ph type="body" sz="quarter" idx="13"/>
          </p:nvPr>
        </p:nvSpPr>
        <p:spPr>
          <a:xfrm>
            <a:off x="971043" y="5124758"/>
            <a:ext cx="4502657"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Click to edit Master text styles</a:t>
            </a:r>
          </a:p>
        </p:txBody>
      </p:sp>
      <p:sp>
        <p:nvSpPr>
          <p:cNvPr id="18" name="Text Placeholder 3"/>
          <p:cNvSpPr>
            <a:spLocks noGrp="1"/>
          </p:cNvSpPr>
          <p:nvPr>
            <p:ph type="body" sz="quarter" idx="14" hasCustomPrompt="1"/>
          </p:nvPr>
        </p:nvSpPr>
        <p:spPr>
          <a:xfrm>
            <a:off x="304800" y="5124758"/>
            <a:ext cx="892175"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9" name="Rectangle 8"/>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8" name="TextBox 7"/>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293421127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2a">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9144000" cy="6103917"/>
          </a:xfrm>
          <a:prstGeom prst="rect">
            <a:avLst/>
          </a:prstGeom>
        </p:spPr>
        <p:txBody>
          <a:bodyPr/>
          <a:lstStyle/>
          <a:p>
            <a:endParaRPr lang="en-US" dirty="0"/>
          </a:p>
        </p:txBody>
      </p:sp>
      <p:sp>
        <p:nvSpPr>
          <p:cNvPr id="6" name="Text Placeholder 5"/>
          <p:cNvSpPr>
            <a:spLocks noGrp="1"/>
          </p:cNvSpPr>
          <p:nvPr>
            <p:ph type="body" sz="quarter" idx="12" hasCustomPrompt="1"/>
          </p:nvPr>
        </p:nvSpPr>
        <p:spPr>
          <a:xfrm>
            <a:off x="0" y="4495800"/>
            <a:ext cx="5473701"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971043" y="5124758"/>
            <a:ext cx="4502657"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Click to edit Master text styles</a:t>
            </a:r>
          </a:p>
        </p:txBody>
      </p:sp>
      <p:sp>
        <p:nvSpPr>
          <p:cNvPr id="4" name="Text Placeholder 3"/>
          <p:cNvSpPr>
            <a:spLocks noGrp="1"/>
          </p:cNvSpPr>
          <p:nvPr>
            <p:ph type="body" sz="quarter" idx="14" hasCustomPrompt="1"/>
          </p:nvPr>
        </p:nvSpPr>
        <p:spPr>
          <a:xfrm>
            <a:off x="304800" y="5124758"/>
            <a:ext cx="892175"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9" name="Rectangle 8"/>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8" name="TextBox 7"/>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319605442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304800" y="585132"/>
            <a:ext cx="8224838"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655638" y="1978025"/>
            <a:ext cx="7874000"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9" name="TextBox 8"/>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32274258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 Points with graphic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304800" y="585132"/>
            <a:ext cx="8224838"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655638" y="1978025"/>
            <a:ext cx="3459162"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noChangeAspect="1"/>
          </p:cNvSpPr>
          <p:nvPr>
            <p:ph sz="quarter" idx="11"/>
          </p:nvPr>
        </p:nvSpPr>
        <p:spPr>
          <a:xfrm>
            <a:off x="4419600" y="1981200"/>
            <a:ext cx="4114800" cy="3962400"/>
          </a:xfrm>
          <a:prstGeom prst="rect">
            <a:avLst/>
          </a:prstGeom>
        </p:spPr>
        <p:txBody>
          <a:bodyPr/>
          <a:lstStyle/>
          <a:p>
            <a:pPr lvl="0"/>
            <a:r>
              <a:rPr lang="en-US"/>
              <a:t>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9" name="TextBox 8"/>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2780968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smart art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304800" y="585132"/>
            <a:ext cx="8224838"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a:t>1 line chart/smart art heading – sentence case</a:t>
            </a:r>
          </a:p>
        </p:txBody>
      </p:sp>
      <p:sp>
        <p:nvSpPr>
          <p:cNvPr id="8" name="Text Placeholder 12"/>
          <p:cNvSpPr>
            <a:spLocks noGrp="1"/>
          </p:cNvSpPr>
          <p:nvPr>
            <p:ph type="body" sz="quarter" idx="11" hasCustomPrompt="1"/>
          </p:nvPr>
        </p:nvSpPr>
        <p:spPr>
          <a:xfrm>
            <a:off x="655639" y="5169561"/>
            <a:ext cx="7874000" cy="736600"/>
          </a:xfrm>
          <a:prstGeom prst="rect">
            <a:avLst/>
          </a:prstGeom>
        </p:spPr>
        <p:txBody>
          <a:bodyPr lIns="0" tIns="0" rIns="0" bIns="0"/>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655638" y="1350629"/>
            <a:ext cx="7874000" cy="3556932"/>
          </a:xfrm>
          <a:prstGeom prst="rect">
            <a:avLst/>
          </a:prstGeom>
        </p:spPr>
        <p:txBody>
          <a:bodyPr/>
          <a:lstStyle>
            <a:lvl1pPr>
              <a:defRPr sz="1600">
                <a:solidFill>
                  <a:schemeClr val="tx1"/>
                </a:solidFill>
                <a:latin typeface="+mj-lt"/>
              </a:defRPr>
            </a:lvl1pPr>
          </a:lstStyle>
          <a:p>
            <a:pPr lvl="0"/>
            <a:endParaRPr lang="en-US"/>
          </a:p>
        </p:txBody>
      </p:sp>
      <p:sp>
        <p:nvSpPr>
          <p:cNvPr id="12" name="Rectangle 11"/>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9" name="TextBox 8"/>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17358654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ics Right Side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304800" y="585132"/>
            <a:ext cx="8224838"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655639" y="1978025"/>
            <a:ext cx="2795586" cy="3976688"/>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3670300" y="1978025"/>
            <a:ext cx="4859338" cy="3976688"/>
          </a:xfrm>
          <a:prstGeom prst="rect">
            <a:avLst/>
          </a:prstGeom>
        </p:spPr>
        <p:txBody>
          <a:bodyPr/>
          <a:lstStyle>
            <a:lvl1pPr>
              <a:defRPr sz="1600">
                <a:solidFill>
                  <a:schemeClr val="tx1"/>
                </a:solidFill>
                <a:latin typeface="+mj-lt"/>
              </a:defRPr>
            </a:lvl1pPr>
          </a:lstStyle>
          <a:p>
            <a:pPr lvl="0"/>
            <a:endParaRPr lang="en-US"/>
          </a:p>
        </p:txBody>
      </p:sp>
      <p:sp>
        <p:nvSpPr>
          <p:cNvPr id="12" name="Rectangle 11"/>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9" name="TextBox 8"/>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993618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ics 2 column - B">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4618594" y="1733955"/>
            <a:ext cx="4525406" cy="2966177"/>
          </a:xfrm>
          <a:prstGeom prst="rect">
            <a:avLst/>
          </a:prstGeom>
        </p:spPr>
        <p:txBody>
          <a:bodyPr/>
          <a:lstStyle>
            <a:lvl1pPr>
              <a:defRPr sz="1600">
                <a:solidFill>
                  <a:schemeClr val="tx1"/>
                </a:solidFill>
                <a:latin typeface="+mj-lt"/>
              </a:defRPr>
            </a:lvl1pPr>
          </a:lstStyle>
          <a:p>
            <a:pPr lvl="0"/>
            <a:endParaRPr lang="en-US"/>
          </a:p>
        </p:txBody>
      </p:sp>
      <p:sp>
        <p:nvSpPr>
          <p:cNvPr id="11" name="Content Placeholder 10"/>
          <p:cNvSpPr>
            <a:spLocks noGrp="1"/>
          </p:cNvSpPr>
          <p:nvPr>
            <p:ph sz="quarter" idx="12"/>
          </p:nvPr>
        </p:nvSpPr>
        <p:spPr>
          <a:xfrm>
            <a:off x="0" y="1733955"/>
            <a:ext cx="4525406" cy="2966177"/>
          </a:xfrm>
          <a:prstGeom prst="rect">
            <a:avLst/>
          </a:prstGeom>
        </p:spPr>
        <p:txBody>
          <a:bodyPr/>
          <a:lstStyle>
            <a:lvl1pPr>
              <a:defRPr sz="1600">
                <a:solidFill>
                  <a:schemeClr val="tx1"/>
                </a:solidFill>
                <a:latin typeface="+mj-lt"/>
              </a:defRPr>
            </a:lvl1pPr>
          </a:lstStyle>
          <a:p>
            <a:pPr lvl="0"/>
            <a:endParaRPr lang="en-US"/>
          </a:p>
        </p:txBody>
      </p:sp>
      <p:sp>
        <p:nvSpPr>
          <p:cNvPr id="7" name="Title 6"/>
          <p:cNvSpPr>
            <a:spLocks noGrp="1"/>
          </p:cNvSpPr>
          <p:nvPr>
            <p:ph type="title" hasCustomPrompt="1"/>
          </p:nvPr>
        </p:nvSpPr>
        <p:spPr>
          <a:xfrm>
            <a:off x="304800" y="585132"/>
            <a:ext cx="8224838"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304800" y="4775847"/>
            <a:ext cx="401675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2" name="Rectangle 11"/>
          <p:cNvSpPr/>
          <p:nvPr userDrawn="1"/>
        </p:nvSpPr>
        <p:spPr>
          <a:xfrm>
            <a:off x="0" y="6103917"/>
            <a:ext cx="9144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15" name="Text Placeholder 12"/>
          <p:cNvSpPr>
            <a:spLocks noGrp="1"/>
          </p:cNvSpPr>
          <p:nvPr>
            <p:ph type="body" sz="quarter" idx="14" hasCustomPrompt="1"/>
          </p:nvPr>
        </p:nvSpPr>
        <p:spPr>
          <a:xfrm>
            <a:off x="4807881" y="4775847"/>
            <a:ext cx="401675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0" name="TextBox 9"/>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226184360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alf Picture Background - B">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4114800" y="0"/>
            <a:ext cx="5029200" cy="6858000"/>
          </a:xfrm>
          <a:prstGeom prst="rect">
            <a:avLst/>
          </a:prstGeom>
        </p:spPr>
        <p:txBody>
          <a:bodyPr/>
          <a:lstStyle>
            <a:lvl1pPr>
              <a:defRPr>
                <a:latin typeface="+mj-lt"/>
              </a:defRPr>
            </a:lvl1pPr>
          </a:lstStyle>
          <a:p>
            <a:r>
              <a:rPr lang="en-US" dirty="0"/>
              <a:t>Click icon to add picture</a:t>
            </a:r>
          </a:p>
        </p:txBody>
      </p:sp>
      <p:sp>
        <p:nvSpPr>
          <p:cNvPr id="6" name="Text Placeholder 5"/>
          <p:cNvSpPr>
            <a:spLocks noGrp="1"/>
          </p:cNvSpPr>
          <p:nvPr>
            <p:ph type="body" sz="quarter" idx="12" hasCustomPrompt="1"/>
          </p:nvPr>
        </p:nvSpPr>
        <p:spPr>
          <a:xfrm>
            <a:off x="0" y="1139825"/>
            <a:ext cx="4114800" cy="4803776"/>
          </a:xfrm>
          <a:prstGeom prst="rect">
            <a:avLst/>
          </a:prstGeom>
          <a:no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2590800"/>
            <a:ext cx="3670300" cy="22923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6072" cy="630936"/>
          </a:xfrm>
          <a:prstGeom prst="rect">
            <a:avLst/>
          </a:prstGeom>
        </p:spPr>
      </p:pic>
      <p:sp>
        <p:nvSpPr>
          <p:cNvPr id="8" name="TextBox 7"/>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428677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655638" y="762000"/>
            <a:ext cx="7874000"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3" name="Rectangle 2"/>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5" name="TextBox 4"/>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2086907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655638" y="762000"/>
            <a:ext cx="7874000"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3" name="Rectangle 2"/>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5" name="TextBox 4"/>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216608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655638" y="762000"/>
            <a:ext cx="7874000" cy="4296888"/>
          </a:xfrm>
          <a:prstGeom prst="rect">
            <a:avLst/>
          </a:prstGeom>
        </p:spPr>
        <p:txBody>
          <a:bodyPr lIns="0" tIns="0" rIns="0" bIns="0" anchor="ctr" anchorCtr="0"/>
          <a:lstStyle>
            <a:lvl1pPr>
              <a:defRPr sz="5400">
                <a:solidFill>
                  <a:schemeClr val="tx2"/>
                </a:solidFill>
                <a:latin typeface="+mj-lt"/>
              </a:defRPr>
            </a:lvl1pPr>
          </a:lstStyle>
          <a:p>
            <a:pPr lvl="0"/>
            <a:r>
              <a:rPr lang="en-US"/>
              <a:t>Section divider</a:t>
            </a:r>
          </a:p>
        </p:txBody>
      </p:sp>
      <p:sp>
        <p:nvSpPr>
          <p:cNvPr id="3" name="Rectangle 2"/>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Tree>
    <p:extLst>
      <p:ext uri="{BB962C8B-B14F-4D97-AF65-F5344CB8AC3E}">
        <p14:creationId xmlns:p14="http://schemas.microsoft.com/office/powerpoint/2010/main" val="371120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304800" y="585132"/>
            <a:ext cx="8224838"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a:t>Heading – sentence case</a:t>
            </a:r>
          </a:p>
        </p:txBody>
      </p:sp>
      <p:sp>
        <p:nvSpPr>
          <p:cNvPr id="4" name="Rectangle 3"/>
          <p:cNvSpPr/>
          <p:nvPr userDrawn="1"/>
        </p:nvSpPr>
        <p:spPr>
          <a:xfrm>
            <a:off x="0" y="1980501"/>
            <a:ext cx="9144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dirty="0">
              <a:solidFill>
                <a:srgbClr val="E57200"/>
              </a:solidFill>
            </a:endParaRPr>
          </a:p>
        </p:txBody>
      </p:sp>
      <p:sp>
        <p:nvSpPr>
          <p:cNvPr id="19" name="Text Placeholder 18"/>
          <p:cNvSpPr>
            <a:spLocks noGrp="1"/>
          </p:cNvSpPr>
          <p:nvPr>
            <p:ph type="body" sz="quarter" idx="11" hasCustomPrompt="1"/>
          </p:nvPr>
        </p:nvSpPr>
        <p:spPr>
          <a:xfrm>
            <a:off x="655639" y="2672740"/>
            <a:ext cx="653044"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a:t>##</a:t>
            </a:r>
          </a:p>
        </p:txBody>
      </p:sp>
      <p:sp>
        <p:nvSpPr>
          <p:cNvPr id="24" name="Text Placeholder 23"/>
          <p:cNvSpPr>
            <a:spLocks noGrp="1"/>
          </p:cNvSpPr>
          <p:nvPr>
            <p:ph type="body" sz="quarter" idx="12" hasCustomPrompt="1"/>
          </p:nvPr>
        </p:nvSpPr>
        <p:spPr>
          <a:xfrm>
            <a:off x="1317624" y="2674327"/>
            <a:ext cx="2644776" cy="614363"/>
          </a:xfrm>
          <a:prstGeom prst="rect">
            <a:avLst/>
          </a:prstGeom>
        </p:spPr>
        <p:txBody>
          <a:bodyPr anchor="ctr"/>
          <a:lstStyle>
            <a:lvl1pPr>
              <a:defRPr sz="2400" baseline="0">
                <a:latin typeface="+mj-lt"/>
              </a:defRPr>
            </a:lvl1pPr>
          </a:lstStyle>
          <a:p>
            <a:pPr lvl="0"/>
            <a:r>
              <a:rPr lang="en-US"/>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5638" y="3371229"/>
            <a:ext cx="3383280" cy="40597"/>
          </a:xfrm>
          <a:prstGeom prst="rect">
            <a:avLst/>
          </a:prstGeom>
        </p:spPr>
      </p:pic>
      <p:sp>
        <p:nvSpPr>
          <p:cNvPr id="27" name="Text Placeholder 26"/>
          <p:cNvSpPr>
            <a:spLocks noGrp="1"/>
          </p:cNvSpPr>
          <p:nvPr>
            <p:ph type="body" sz="quarter" idx="13" hasCustomPrompt="1"/>
          </p:nvPr>
        </p:nvSpPr>
        <p:spPr>
          <a:xfrm>
            <a:off x="655638" y="3545865"/>
            <a:ext cx="3382962" cy="1157287"/>
          </a:xfrm>
          <a:prstGeom prst="rect">
            <a:avLst/>
          </a:prstGeom>
        </p:spPr>
        <p:txBody>
          <a:bodyPr lIns="0" rIns="0"/>
          <a:lstStyle>
            <a:lvl1pPr>
              <a:defRPr sz="2400">
                <a:latin typeface="+mj-lt"/>
              </a:defRPr>
            </a:lvl1pPr>
          </a:lstStyle>
          <a:p>
            <a:pPr lvl="0"/>
            <a:r>
              <a:rPr lang="en-US"/>
              <a:t>Additional info can go here</a:t>
            </a:r>
          </a:p>
        </p:txBody>
      </p:sp>
      <p:sp>
        <p:nvSpPr>
          <p:cNvPr id="34" name="Text Placeholder 33"/>
          <p:cNvSpPr>
            <a:spLocks noGrp="1"/>
          </p:cNvSpPr>
          <p:nvPr>
            <p:ph type="body" sz="quarter" idx="14" hasCustomPrompt="1"/>
          </p:nvPr>
        </p:nvSpPr>
        <p:spPr>
          <a:xfrm>
            <a:off x="655638" y="2283084"/>
            <a:ext cx="2795587" cy="361059"/>
          </a:xfrm>
          <a:prstGeom prst="rect">
            <a:avLst/>
          </a:prstGeom>
        </p:spPr>
        <p:txBody>
          <a:bodyPr lIns="0" tIns="0" rIns="0" bIns="0"/>
          <a:lstStyle>
            <a:lvl1pPr>
              <a:defRPr sz="2800" cap="none" baseline="0">
                <a:solidFill>
                  <a:schemeClr val="accent4"/>
                </a:solidFill>
                <a:latin typeface="+mj-lt"/>
              </a:defRPr>
            </a:lvl1pPr>
          </a:lstStyle>
          <a:p>
            <a:pPr lvl="0"/>
            <a:r>
              <a:rPr lang="en-US"/>
              <a:t>Click to edit</a:t>
            </a:r>
          </a:p>
        </p:txBody>
      </p:sp>
    </p:spTree>
    <p:extLst>
      <p:ext uri="{BB962C8B-B14F-4D97-AF65-F5344CB8AC3E}">
        <p14:creationId xmlns:p14="http://schemas.microsoft.com/office/powerpoint/2010/main" val="271712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Point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304800" y="585132"/>
            <a:ext cx="8224838"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Heading – sentence case</a:t>
            </a:r>
          </a:p>
        </p:txBody>
      </p:sp>
      <p:sp>
        <p:nvSpPr>
          <p:cNvPr id="12" name="Text Placeholder 11"/>
          <p:cNvSpPr>
            <a:spLocks noGrp="1"/>
          </p:cNvSpPr>
          <p:nvPr>
            <p:ph type="body" sz="quarter" idx="10" hasCustomPrompt="1"/>
          </p:nvPr>
        </p:nvSpPr>
        <p:spPr>
          <a:xfrm>
            <a:off x="655638" y="1981556"/>
            <a:ext cx="7874000"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8" name="Text Placeholder 11"/>
          <p:cNvSpPr>
            <a:spLocks noGrp="1"/>
          </p:cNvSpPr>
          <p:nvPr>
            <p:ph type="body" sz="quarter" idx="11" hasCustomPrompt="1"/>
          </p:nvPr>
        </p:nvSpPr>
        <p:spPr>
          <a:xfrm>
            <a:off x="655638" y="2694817"/>
            <a:ext cx="7874000"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1" name="Text Placeholder 11"/>
          <p:cNvSpPr>
            <a:spLocks noGrp="1"/>
          </p:cNvSpPr>
          <p:nvPr>
            <p:ph type="body" sz="quarter" idx="12" hasCustomPrompt="1"/>
          </p:nvPr>
        </p:nvSpPr>
        <p:spPr>
          <a:xfrm>
            <a:off x="655638" y="3445165"/>
            <a:ext cx="7874000"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3" name="Text Placeholder 11"/>
          <p:cNvSpPr>
            <a:spLocks noGrp="1"/>
          </p:cNvSpPr>
          <p:nvPr>
            <p:ph type="body" sz="quarter" idx="13" hasCustomPrompt="1"/>
          </p:nvPr>
        </p:nvSpPr>
        <p:spPr>
          <a:xfrm>
            <a:off x="655638" y="4195514"/>
            <a:ext cx="7874000"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6" name="Text Placeholder 5"/>
          <p:cNvSpPr>
            <a:spLocks noGrp="1"/>
          </p:cNvSpPr>
          <p:nvPr>
            <p:ph type="body" sz="quarter" idx="14" hasCustomPrompt="1"/>
          </p:nvPr>
        </p:nvSpPr>
        <p:spPr>
          <a:xfrm>
            <a:off x="655638" y="4932727"/>
            <a:ext cx="7874000" cy="788405"/>
          </a:xfrm>
          <a:prstGeom prst="rect">
            <a:avLst/>
          </a:prstGeom>
        </p:spPr>
        <p:txBody>
          <a:bodyPr lIns="0" tIns="0" rIns="0" bIns="0"/>
          <a:lstStyle>
            <a:lvl1pPr>
              <a:defRPr sz="1200">
                <a:solidFill>
                  <a:schemeClr val="tx1"/>
                </a:solidFill>
                <a:latin typeface="+mj-lt"/>
              </a:defRPr>
            </a:lvl1pPr>
          </a:lstStyle>
          <a:p>
            <a:pPr lvl="0"/>
            <a:r>
              <a:rPr lang="en-US"/>
              <a:t>*Footnotes go here</a:t>
            </a:r>
          </a:p>
        </p:txBody>
      </p:sp>
      <p:sp>
        <p:nvSpPr>
          <p:cNvPr id="10" name="Rectangle 9"/>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15" name="TextBox 14"/>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2831598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Picture Background - A">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9144000" cy="6103917"/>
          </a:xfrm>
          <a:prstGeom prst="rect">
            <a:avLst/>
          </a:prstGeom>
        </p:spPr>
        <p:txBody>
          <a:bodyPr/>
          <a:lstStyle/>
          <a:p>
            <a:r>
              <a:rPr lang="en-US" dirty="0"/>
              <a:t>Click icon to add picture</a:t>
            </a:r>
          </a:p>
        </p:txBody>
      </p:sp>
      <p:sp>
        <p:nvSpPr>
          <p:cNvPr id="9" name="Rectangle 8"/>
          <p:cNvSpPr/>
          <p:nvPr userDrawn="1"/>
        </p:nvSpPr>
        <p:spPr>
          <a:xfrm>
            <a:off x="0" y="6103917"/>
            <a:ext cx="9144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36" y="6204606"/>
            <a:ext cx="1842465" cy="629703"/>
          </a:xfrm>
          <a:prstGeom prst="rect">
            <a:avLst/>
          </a:prstGeom>
        </p:spPr>
      </p:pic>
      <p:sp>
        <p:nvSpPr>
          <p:cNvPr id="5" name="TextBox 4"/>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bg1"/>
                </a:solidFill>
                <a:latin typeface="+mn-lt"/>
              </a:rPr>
              <a:t>‹#›</a:t>
            </a:fld>
            <a:endParaRPr lang="en-US" sz="1200" dirty="0">
              <a:solidFill>
                <a:schemeClr val="bg1"/>
              </a:solidFill>
              <a:latin typeface="+mn-lt"/>
            </a:endParaRPr>
          </a:p>
        </p:txBody>
      </p:sp>
    </p:spTree>
    <p:extLst>
      <p:ext uri="{BB962C8B-B14F-4D97-AF65-F5344CB8AC3E}">
        <p14:creationId xmlns:p14="http://schemas.microsoft.com/office/powerpoint/2010/main" val="403716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2734331314"/>
      </p:ext>
    </p:extLst>
  </p:cSld>
  <p:clrMap bg1="lt1" tx1="dk1" bg2="lt2" tx2="dk2" accent1="accent1" accent2="accent2" accent3="accent3" accent4="accent4" accent5="accent5" accent6="accent6" hlink="hlink" folHlink="folHlink"/>
  <p:sldLayoutIdLst>
    <p:sldLayoutId id="2147483660" r:id="rId1"/>
    <p:sldLayoutId id="2147483693" r:id="rId2"/>
    <p:sldLayoutId id="2147483680" r:id="rId3"/>
    <p:sldLayoutId id="2147483739" r:id="rId4"/>
    <p:sldLayoutId id="2147483740" r:id="rId5"/>
    <p:sldLayoutId id="2147483741" r:id="rId6"/>
    <p:sldLayoutId id="2147483682" r:id="rId7"/>
    <p:sldLayoutId id="2147483708" r:id="rId8"/>
    <p:sldLayoutId id="2147483700" r:id="rId9"/>
    <p:sldLayoutId id="2147483737" r:id="rId10"/>
    <p:sldLayoutId id="2147483704" r:id="rId11"/>
    <p:sldLayoutId id="2147483689" r:id="rId12"/>
    <p:sldLayoutId id="2147483696" r:id="rId13"/>
    <p:sldLayoutId id="2147483690" r:id="rId14"/>
    <p:sldLayoutId id="2147483709" r:id="rId15"/>
    <p:sldLayoutId id="2147483691" r:id="rId16"/>
    <p:sldLayoutId id="2147483692" r:id="rId17"/>
    <p:sldLayoutId id="2147483706" r:id="rId18"/>
    <p:sldLayoutId id="2147483698" r:id="rId19"/>
    <p:sldLayoutId id="2147483749" r:id="rId2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8671727" y="6342458"/>
            <a:ext cx="364202" cy="276999"/>
          </a:xfrm>
          <a:prstGeom prst="rect">
            <a:avLst/>
          </a:prstGeom>
          <a:noFill/>
        </p:spPr>
        <p:txBody>
          <a:bodyPr wrap="none" rtlCol="0">
            <a:spAutoFit/>
          </a:bodyPr>
          <a:lstStyle/>
          <a:p>
            <a:fld id="{99A9F1A5-98C7-469D-A410-BB5F2A27DD05}" type="slidenum">
              <a:rPr lang="en-US" sz="1200" smtClean="0">
                <a:solidFill>
                  <a:schemeClr val="tx1"/>
                </a:solidFill>
                <a:latin typeface="+mn-lt"/>
              </a:rPr>
              <a:t>‹#›</a:t>
            </a:fld>
            <a:endParaRPr lang="en-US" sz="1200" dirty="0">
              <a:solidFill>
                <a:schemeClr val="tx1"/>
              </a:solidFill>
              <a:latin typeface="+mn-lt"/>
            </a:endParaRPr>
          </a:p>
        </p:txBody>
      </p:sp>
    </p:spTree>
    <p:extLst>
      <p:ext uri="{BB962C8B-B14F-4D97-AF65-F5344CB8AC3E}">
        <p14:creationId xmlns:p14="http://schemas.microsoft.com/office/powerpoint/2010/main" val="152762429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42" r:id="rId4"/>
    <p:sldLayoutId id="2147483743" r:id="rId5"/>
    <p:sldLayoutId id="2147483744" r:id="rId6"/>
    <p:sldLayoutId id="2147483714" r:id="rId7"/>
    <p:sldLayoutId id="2147483715" r:id="rId8"/>
    <p:sldLayoutId id="2147483717" r:id="rId9"/>
    <p:sldLayoutId id="2147483738" r:id="rId10"/>
    <p:sldLayoutId id="2147483719" r:id="rId11"/>
    <p:sldLayoutId id="2147483721" r:id="rId12"/>
    <p:sldLayoutId id="2147483723" r:id="rId13"/>
    <p:sldLayoutId id="2147483725" r:id="rId14"/>
    <p:sldLayoutId id="2147483727" r:id="rId15"/>
    <p:sldLayoutId id="2147483729" r:id="rId16"/>
    <p:sldLayoutId id="2147483731" r:id="rId17"/>
    <p:sldLayoutId id="2147483733" r:id="rId18"/>
    <p:sldLayoutId id="2147483736" r:id="rId1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mailto:Roshan.Sahu@georgiancollege.ca" TargetMode="External"/><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803" b="15803"/>
          <a:stretch/>
        </p:blipFill>
        <p:spPr>
          <a:xfrm>
            <a:off x="0" y="0"/>
            <a:ext cx="9144000" cy="4168239"/>
          </a:xfrm>
        </p:spPr>
      </p:pic>
      <p:sp>
        <p:nvSpPr>
          <p:cNvPr id="4" name="Text Placeholder 3"/>
          <p:cNvSpPr>
            <a:spLocks noGrp="1"/>
          </p:cNvSpPr>
          <p:nvPr>
            <p:ph type="body" sz="quarter" idx="12"/>
          </p:nvPr>
        </p:nvSpPr>
        <p:spPr>
          <a:xfrm>
            <a:off x="447733" y="4648200"/>
            <a:ext cx="8229600" cy="1143000"/>
          </a:xfrm>
        </p:spPr>
        <p:txBody>
          <a:bodyPr lIns="0" tIns="0" rIns="0" bIns="0" anchor="t"/>
          <a:lstStyle/>
          <a:p>
            <a:pPr algn="ctr"/>
            <a:r>
              <a:rPr lang="en-US" dirty="0"/>
              <a:t>BDAT 1004 – Data Programming – S2022</a:t>
            </a:r>
          </a:p>
        </p:txBody>
      </p:sp>
      <p:sp>
        <p:nvSpPr>
          <p:cNvPr id="5" name="Text Placeholder 4"/>
          <p:cNvSpPr>
            <a:spLocks noGrp="1"/>
          </p:cNvSpPr>
          <p:nvPr>
            <p:ph type="body" sz="quarter" idx="13"/>
          </p:nvPr>
        </p:nvSpPr>
        <p:spPr>
          <a:xfrm>
            <a:off x="3988106" y="5596569"/>
            <a:ext cx="4851094" cy="1143000"/>
          </a:xfrm>
        </p:spPr>
        <p:txBody>
          <a:bodyPr/>
          <a:lstStyle/>
          <a:p>
            <a:r>
              <a:rPr lang="en-US" b="1" dirty="0"/>
              <a:t>Lecture #3: Imperative Programming/Text Data, Files, Exceptions</a:t>
            </a:r>
          </a:p>
          <a:p>
            <a:r>
              <a:rPr lang="en-US" dirty="0"/>
              <a:t>Professor Roshan Sahu</a:t>
            </a:r>
          </a:p>
          <a:p>
            <a:r>
              <a:rPr lang="en-US" dirty="0"/>
              <a:t>Wednesday, September. 21st, 2022 @ 7-10PM EST</a:t>
            </a:r>
          </a:p>
        </p:txBody>
      </p:sp>
    </p:spTree>
    <p:extLst>
      <p:ext uri="{BB962C8B-B14F-4D97-AF65-F5344CB8AC3E}">
        <p14:creationId xmlns:p14="http://schemas.microsoft.com/office/powerpoint/2010/main" val="175106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In Person - Any Questions?</a:t>
            </a:r>
          </a:p>
        </p:txBody>
      </p:sp>
    </p:spTree>
    <p:extLst>
      <p:ext uri="{BB962C8B-B14F-4D97-AF65-F5344CB8AC3E}">
        <p14:creationId xmlns:p14="http://schemas.microsoft.com/office/powerpoint/2010/main" val="93045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Virtual - Any Questions?</a:t>
            </a:r>
          </a:p>
        </p:txBody>
      </p:sp>
    </p:spTree>
    <p:extLst>
      <p:ext uri="{BB962C8B-B14F-4D97-AF65-F5344CB8AC3E}">
        <p14:creationId xmlns:p14="http://schemas.microsoft.com/office/powerpoint/2010/main" val="903816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5638" y="762000"/>
            <a:ext cx="7874000" cy="4296888"/>
          </a:xfrm>
        </p:spPr>
        <p:txBody>
          <a:bodyPr/>
          <a:lstStyle/>
          <a:p>
            <a:pPr algn="ctr"/>
            <a:r>
              <a:rPr lang="en-CA" dirty="0"/>
              <a:t>About Python</a:t>
            </a:r>
          </a:p>
        </p:txBody>
      </p:sp>
      <p:sp>
        <p:nvSpPr>
          <p:cNvPr id="3" name="Oval 2"/>
          <p:cNvSpPr>
            <a:spLocks/>
          </p:cNvSpPr>
          <p:nvPr/>
        </p:nvSpPr>
        <p:spPr>
          <a:xfrm>
            <a:off x="4208590" y="1595152"/>
            <a:ext cx="768096" cy="9954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b="1" dirty="0">
                <a:solidFill>
                  <a:schemeClr val="tx1"/>
                </a:solidFill>
              </a:rPr>
              <a:t>2</a:t>
            </a:r>
          </a:p>
        </p:txBody>
      </p:sp>
    </p:spTree>
    <p:extLst>
      <p:ext uri="{BB962C8B-B14F-4D97-AF65-F5344CB8AC3E}">
        <p14:creationId xmlns:p14="http://schemas.microsoft.com/office/powerpoint/2010/main" val="4249814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21D5-6A6C-4521-B30F-2C8B69702092}"/>
              </a:ext>
            </a:extLst>
          </p:cNvPr>
          <p:cNvSpPr>
            <a:spLocks noGrp="1"/>
          </p:cNvSpPr>
          <p:nvPr>
            <p:ph type="title"/>
          </p:nvPr>
        </p:nvSpPr>
        <p:spPr>
          <a:xfrm>
            <a:off x="304800" y="585132"/>
            <a:ext cx="8224838" cy="1143000"/>
          </a:xfrm>
        </p:spPr>
        <p:txBody>
          <a:bodyPr>
            <a:normAutofit/>
          </a:bodyPr>
          <a:lstStyle/>
          <a:p>
            <a:r>
              <a:rPr lang="en-US" dirty="0"/>
              <a:t>About Python</a:t>
            </a:r>
          </a:p>
        </p:txBody>
      </p:sp>
      <p:pic>
        <p:nvPicPr>
          <p:cNvPr id="1026" name="Picture 2" descr="Learn Python: Tutorials and updates from Red Hat experts | Red Hat Developer">
            <a:extLst>
              <a:ext uri="{FF2B5EF4-FFF2-40B4-BE49-F238E27FC236}">
                <a16:creationId xmlns:a16="http://schemas.microsoft.com/office/drawing/2014/main" id="{41FBBA85-0285-46DD-B48B-C2E68D3AC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03364"/>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2 vs Python 3: It's Different This Time - ActiveState">
            <a:extLst>
              <a:ext uri="{FF2B5EF4-FFF2-40B4-BE49-F238E27FC236}">
                <a16:creationId xmlns:a16="http://schemas.microsoft.com/office/drawing/2014/main" id="{706A7732-B425-465E-9CB8-2C41749BA8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3333750"/>
            <a:ext cx="3862078" cy="2020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493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21D5-6A6C-4521-B30F-2C8B69702092}"/>
              </a:ext>
            </a:extLst>
          </p:cNvPr>
          <p:cNvSpPr>
            <a:spLocks noGrp="1"/>
          </p:cNvSpPr>
          <p:nvPr>
            <p:ph type="title"/>
          </p:nvPr>
        </p:nvSpPr>
        <p:spPr>
          <a:xfrm>
            <a:off x="304800" y="585132"/>
            <a:ext cx="8224838" cy="1143000"/>
          </a:xfrm>
        </p:spPr>
        <p:txBody>
          <a:bodyPr>
            <a:normAutofit/>
          </a:bodyPr>
          <a:lstStyle/>
          <a:p>
            <a:r>
              <a:rPr lang="en-US" dirty="0"/>
              <a:t>Python Environments</a:t>
            </a:r>
          </a:p>
        </p:txBody>
      </p:sp>
      <p:pic>
        <p:nvPicPr>
          <p:cNvPr id="2050" name="Picture 2" descr="The Complete Guide to Python Virtual Environments! - YouTube">
            <a:extLst>
              <a:ext uri="{FF2B5EF4-FFF2-40B4-BE49-F238E27FC236}">
                <a16:creationId xmlns:a16="http://schemas.microsoft.com/office/drawing/2014/main" id="{C2A5350A-85E4-48D5-9E64-0E7342EA1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094" y="1804331"/>
            <a:ext cx="6325766" cy="355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546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Python Data Types</a:t>
            </a:r>
          </a:p>
        </p:txBody>
      </p:sp>
      <p:sp>
        <p:nvSpPr>
          <p:cNvPr id="3" name="Text Placeholder 2"/>
          <p:cNvSpPr>
            <a:spLocks noGrp="1"/>
          </p:cNvSpPr>
          <p:nvPr>
            <p:ph type="body" sz="quarter" idx="10"/>
          </p:nvPr>
        </p:nvSpPr>
        <p:spPr>
          <a:xfrm>
            <a:off x="655638" y="1406525"/>
            <a:ext cx="7874000" cy="4170112"/>
          </a:xfrm>
        </p:spPr>
        <p:txBody>
          <a:bodyPr/>
          <a:lstStyle/>
          <a:p>
            <a:r>
              <a:rPr lang="en-US" dirty="0"/>
              <a:t>Expressions, Variables, and Assignments</a:t>
            </a:r>
          </a:p>
          <a:p>
            <a:r>
              <a:rPr lang="en-US" dirty="0"/>
              <a:t>Strings</a:t>
            </a:r>
          </a:p>
          <a:p>
            <a:r>
              <a:rPr lang="en-US" dirty="0"/>
              <a:t>Lists and Tuples</a:t>
            </a:r>
          </a:p>
          <a:p>
            <a:r>
              <a:rPr lang="en-US" dirty="0"/>
              <a:t>Objects and Classes</a:t>
            </a:r>
          </a:p>
          <a:p>
            <a:r>
              <a:rPr lang="en-US" dirty="0"/>
              <a:t>Python Standard Library</a:t>
            </a:r>
          </a:p>
        </p:txBody>
      </p:sp>
    </p:spTree>
    <p:extLst>
      <p:ext uri="{BB962C8B-B14F-4D97-AF65-F5344CB8AC3E}">
        <p14:creationId xmlns:p14="http://schemas.microsoft.com/office/powerpoint/2010/main" val="2256980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Python Data Types</a:t>
            </a:r>
          </a:p>
        </p:txBody>
      </p:sp>
      <p:pic>
        <p:nvPicPr>
          <p:cNvPr id="3074" name="Picture 2" descr="Python Data Types - An Overview | ProgramsBuzz">
            <a:extLst>
              <a:ext uri="{FF2B5EF4-FFF2-40B4-BE49-F238E27FC236}">
                <a16:creationId xmlns:a16="http://schemas.microsoft.com/office/drawing/2014/main" id="{26F67C63-086B-42C9-AD25-C213E9C91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3065"/>
            <a:ext cx="8429625" cy="385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278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Conventions and Best Practices</a:t>
            </a:r>
          </a:p>
        </p:txBody>
      </p:sp>
      <p:sp>
        <p:nvSpPr>
          <p:cNvPr id="3" name="Text Placeholder 2"/>
          <p:cNvSpPr>
            <a:spLocks noGrp="1"/>
          </p:cNvSpPr>
          <p:nvPr>
            <p:ph type="body" sz="quarter" idx="10"/>
          </p:nvPr>
        </p:nvSpPr>
        <p:spPr>
          <a:xfrm>
            <a:off x="655638" y="1406525"/>
            <a:ext cx="7874000" cy="4170112"/>
          </a:xfrm>
        </p:spPr>
        <p:txBody>
          <a:bodyPr/>
          <a:lstStyle/>
          <a:p>
            <a:pPr marL="0" indent="0">
              <a:buNone/>
            </a:pPr>
            <a:r>
              <a:rPr lang="en-US" sz="2000" dirty="0"/>
              <a:t>Variable names can contain these characters:</a:t>
            </a:r>
          </a:p>
          <a:p>
            <a:r>
              <a:rPr lang="en-US" sz="2000" dirty="0"/>
              <a:t>a through z</a:t>
            </a:r>
          </a:p>
          <a:p>
            <a:r>
              <a:rPr lang="en-US" sz="2000" dirty="0"/>
              <a:t>A through Z</a:t>
            </a:r>
          </a:p>
          <a:p>
            <a:r>
              <a:rPr lang="en-US" sz="2000" dirty="0"/>
              <a:t>the underscore character _</a:t>
            </a:r>
          </a:p>
          <a:p>
            <a:r>
              <a:rPr lang="en-US" sz="2000" dirty="0"/>
              <a:t>digits 0 through 9</a:t>
            </a:r>
          </a:p>
          <a:p>
            <a:pPr marL="0" indent="0">
              <a:buNone/>
            </a:pPr>
            <a:r>
              <a:rPr lang="en-US" sz="2000" dirty="0"/>
              <a:t>Variable names can not start with a digit, python key words can not be used as variable names</a:t>
            </a:r>
          </a:p>
          <a:p>
            <a:pPr marL="0" indent="0">
              <a:buNone/>
            </a:pPr>
            <a:r>
              <a:rPr lang="en-US" sz="2000" dirty="0"/>
              <a:t>For multiple-word names use:</a:t>
            </a:r>
          </a:p>
          <a:p>
            <a:r>
              <a:rPr lang="en-US" sz="2000" dirty="0"/>
              <a:t>camelCase</a:t>
            </a:r>
          </a:p>
          <a:p>
            <a:r>
              <a:rPr lang="en-US" sz="2000" dirty="0"/>
              <a:t>the underscore as the delimiter </a:t>
            </a:r>
            <a:r>
              <a:rPr lang="en-US" sz="2000" dirty="0" err="1"/>
              <a:t>snake_case</a:t>
            </a:r>
            <a:endParaRPr lang="en-US" sz="2000" dirty="0"/>
          </a:p>
        </p:txBody>
      </p:sp>
    </p:spTree>
    <p:extLst>
      <p:ext uri="{BB962C8B-B14F-4D97-AF65-F5344CB8AC3E}">
        <p14:creationId xmlns:p14="http://schemas.microsoft.com/office/powerpoint/2010/main" val="1374861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In Person - Any Questions?</a:t>
            </a:r>
          </a:p>
        </p:txBody>
      </p:sp>
    </p:spTree>
    <p:extLst>
      <p:ext uri="{BB962C8B-B14F-4D97-AF65-F5344CB8AC3E}">
        <p14:creationId xmlns:p14="http://schemas.microsoft.com/office/powerpoint/2010/main" val="153798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Virtual - Any Questions?</a:t>
            </a:r>
          </a:p>
        </p:txBody>
      </p:sp>
    </p:spTree>
    <p:extLst>
      <p:ext uri="{BB962C8B-B14F-4D97-AF65-F5344CB8AC3E}">
        <p14:creationId xmlns:p14="http://schemas.microsoft.com/office/powerpoint/2010/main" val="224923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655638" y="1472416"/>
            <a:ext cx="7874000" cy="4395724"/>
          </a:xfrm>
        </p:spPr>
        <p:txBody>
          <a:bodyPr/>
          <a:lstStyle/>
          <a:p>
            <a:pPr marL="457200" indent="-457200">
              <a:spcBef>
                <a:spcPts val="0"/>
              </a:spcBef>
              <a:buFont typeface="+mj-lt"/>
              <a:buAutoNum type="arabicPeriod"/>
            </a:pPr>
            <a:r>
              <a:rPr lang="en-US" sz="1800" dirty="0"/>
              <a:t>Announcements and How to Submit Problem Set</a:t>
            </a:r>
          </a:p>
          <a:p>
            <a:pPr marL="457200" indent="-457200">
              <a:spcBef>
                <a:spcPts val="0"/>
              </a:spcBef>
              <a:buFont typeface="+mj-lt"/>
              <a:buAutoNum type="arabicPeriod"/>
            </a:pPr>
            <a:r>
              <a:rPr lang="en-US" sz="1800" dirty="0"/>
              <a:t>About Python</a:t>
            </a:r>
          </a:p>
          <a:p>
            <a:pPr marL="457200" indent="-457200">
              <a:spcBef>
                <a:spcPts val="0"/>
              </a:spcBef>
              <a:buFont typeface="+mj-lt"/>
              <a:buAutoNum type="arabicPeriod"/>
            </a:pPr>
            <a:r>
              <a:rPr lang="en-US" sz="1800" dirty="0"/>
              <a:t>Algebraic Expressions</a:t>
            </a:r>
          </a:p>
          <a:p>
            <a:pPr marL="457200" indent="-457200">
              <a:spcBef>
                <a:spcPts val="0"/>
              </a:spcBef>
              <a:buFont typeface="+mj-lt"/>
              <a:buAutoNum type="arabicPeriod"/>
            </a:pPr>
            <a:r>
              <a:rPr lang="en-US" sz="1800" dirty="0"/>
              <a:t>Strings, Arrays, Indexing, Boolean Operators, Lists</a:t>
            </a:r>
          </a:p>
          <a:p>
            <a:pPr marL="457200" indent="-457200">
              <a:spcBef>
                <a:spcPts val="0"/>
              </a:spcBef>
              <a:buFont typeface="+mj-lt"/>
              <a:buAutoNum type="arabicPeriod"/>
            </a:pPr>
            <a:r>
              <a:rPr lang="en-US" sz="1800" dirty="0"/>
              <a:t>Classes</a:t>
            </a:r>
          </a:p>
          <a:p>
            <a:pPr marL="457200" indent="-457200">
              <a:spcBef>
                <a:spcPts val="0"/>
              </a:spcBef>
              <a:buFont typeface="+mj-lt"/>
              <a:buAutoNum type="arabicPeriod"/>
            </a:pPr>
            <a:r>
              <a:rPr lang="en-US" sz="1800" dirty="0"/>
              <a:t>Imperative Programming</a:t>
            </a:r>
          </a:p>
          <a:p>
            <a:pPr marL="457200" indent="-457200">
              <a:spcBef>
                <a:spcPts val="0"/>
              </a:spcBef>
              <a:buFont typeface="+mj-lt"/>
              <a:buAutoNum type="arabicPeriod"/>
            </a:pPr>
            <a:r>
              <a:rPr lang="en-US" sz="1800" dirty="0"/>
              <a:t>If Else Logic </a:t>
            </a:r>
          </a:p>
          <a:p>
            <a:pPr marL="457200" indent="-457200">
              <a:spcBef>
                <a:spcPts val="0"/>
              </a:spcBef>
              <a:buFont typeface="+mj-lt"/>
              <a:buAutoNum type="arabicPeriod"/>
            </a:pPr>
            <a:r>
              <a:rPr lang="en-US" sz="1800" dirty="0"/>
              <a:t>Text Data, File I/O, and Exceptions</a:t>
            </a:r>
          </a:p>
          <a:p>
            <a:pPr marL="457200" indent="-457200">
              <a:spcBef>
                <a:spcPts val="0"/>
              </a:spcBef>
              <a:buFont typeface="+mj-lt"/>
              <a:buAutoNum type="arabicPeriod"/>
            </a:pPr>
            <a:r>
              <a:rPr lang="en-US" sz="1800" dirty="0"/>
              <a:t>Practice Questions (Optional and Highly Recommended)</a:t>
            </a:r>
          </a:p>
          <a:p>
            <a:pPr marL="0" indent="0">
              <a:spcBef>
                <a:spcPts val="0"/>
              </a:spcBef>
              <a:buNone/>
            </a:pPr>
            <a:endParaRPr lang="en-US" sz="2400" dirty="0"/>
          </a:p>
        </p:txBody>
      </p:sp>
    </p:spTree>
    <p:extLst>
      <p:ext uri="{BB962C8B-B14F-4D97-AF65-F5344CB8AC3E}">
        <p14:creationId xmlns:p14="http://schemas.microsoft.com/office/powerpoint/2010/main" val="1594479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5638" y="1967592"/>
            <a:ext cx="7874000" cy="3091295"/>
          </a:xfrm>
        </p:spPr>
        <p:txBody>
          <a:bodyPr/>
          <a:lstStyle/>
          <a:p>
            <a:pPr algn="ctr"/>
            <a:r>
              <a:rPr lang="en-CA" sz="4000" dirty="0"/>
              <a:t>Algebraic Expressions, Boolean Logic, Strings, and Indexing</a:t>
            </a:r>
          </a:p>
        </p:txBody>
      </p:sp>
      <p:sp>
        <p:nvSpPr>
          <p:cNvPr id="3" name="Oval 2"/>
          <p:cNvSpPr>
            <a:spLocks/>
          </p:cNvSpPr>
          <p:nvPr/>
        </p:nvSpPr>
        <p:spPr>
          <a:xfrm>
            <a:off x="4208590" y="1595152"/>
            <a:ext cx="768096" cy="9954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b="1" dirty="0">
                <a:solidFill>
                  <a:schemeClr val="tx1"/>
                </a:solidFill>
              </a:rPr>
              <a:t>3</a:t>
            </a:r>
          </a:p>
        </p:txBody>
      </p:sp>
    </p:spTree>
    <p:extLst>
      <p:ext uri="{BB962C8B-B14F-4D97-AF65-F5344CB8AC3E}">
        <p14:creationId xmlns:p14="http://schemas.microsoft.com/office/powerpoint/2010/main" val="2159695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Algebraic Expressions</a:t>
            </a:r>
          </a:p>
        </p:txBody>
      </p:sp>
      <p:pic>
        <p:nvPicPr>
          <p:cNvPr id="7" name="Picture 6">
            <a:extLst>
              <a:ext uri="{FF2B5EF4-FFF2-40B4-BE49-F238E27FC236}">
                <a16:creationId xmlns:a16="http://schemas.microsoft.com/office/drawing/2014/main" id="{669CDBC4-2D48-4549-BE49-9DC7459B3EEB}"/>
              </a:ext>
            </a:extLst>
          </p:cNvPr>
          <p:cNvPicPr>
            <a:picLocks noChangeAspect="1"/>
          </p:cNvPicPr>
          <p:nvPr/>
        </p:nvPicPr>
        <p:blipFill>
          <a:blip r:embed="rId3"/>
          <a:stretch>
            <a:fillRect/>
          </a:stretch>
        </p:blipFill>
        <p:spPr>
          <a:xfrm>
            <a:off x="0" y="1483787"/>
            <a:ext cx="9144000" cy="4347625"/>
          </a:xfrm>
          <a:prstGeom prst="rect">
            <a:avLst/>
          </a:prstGeom>
        </p:spPr>
      </p:pic>
    </p:spTree>
    <p:extLst>
      <p:ext uri="{BB962C8B-B14F-4D97-AF65-F5344CB8AC3E}">
        <p14:creationId xmlns:p14="http://schemas.microsoft.com/office/powerpoint/2010/main" val="2003082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Boolean Logic</a:t>
            </a:r>
          </a:p>
        </p:txBody>
      </p:sp>
      <p:pic>
        <p:nvPicPr>
          <p:cNvPr id="4098" name="Picture 2" descr="Boolean Logic | Digital Circuits 1: Binary, Boolean, and Logic | Adafruit  Learning System">
            <a:extLst>
              <a:ext uri="{FF2B5EF4-FFF2-40B4-BE49-F238E27FC236}">
                <a16:creationId xmlns:a16="http://schemas.microsoft.com/office/drawing/2014/main" id="{4F9CDD43-9BF1-4071-A7D8-52C9EDF48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824038"/>
            <a:ext cx="579120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629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60A6-D7E9-4B3A-87DE-F9473D5B8E2D}"/>
              </a:ext>
            </a:extLst>
          </p:cNvPr>
          <p:cNvSpPr>
            <a:spLocks noGrp="1"/>
          </p:cNvSpPr>
          <p:nvPr>
            <p:ph type="title"/>
          </p:nvPr>
        </p:nvSpPr>
        <p:spPr/>
        <p:txBody>
          <a:bodyPr/>
          <a:lstStyle/>
          <a:p>
            <a:r>
              <a:rPr lang="en-US" dirty="0"/>
              <a:t>Boolean Logic Continued</a:t>
            </a:r>
          </a:p>
        </p:txBody>
      </p:sp>
      <p:pic>
        <p:nvPicPr>
          <p:cNvPr id="5" name="Picture 4">
            <a:extLst>
              <a:ext uri="{FF2B5EF4-FFF2-40B4-BE49-F238E27FC236}">
                <a16:creationId xmlns:a16="http://schemas.microsoft.com/office/drawing/2014/main" id="{D408F2ED-3688-4DB2-B07A-B51808498E08}"/>
              </a:ext>
            </a:extLst>
          </p:cNvPr>
          <p:cNvPicPr>
            <a:picLocks noChangeAspect="1"/>
          </p:cNvPicPr>
          <p:nvPr/>
        </p:nvPicPr>
        <p:blipFill>
          <a:blip r:embed="rId2"/>
          <a:stretch>
            <a:fillRect/>
          </a:stretch>
        </p:blipFill>
        <p:spPr>
          <a:xfrm>
            <a:off x="0" y="2079433"/>
            <a:ext cx="9144000" cy="2699133"/>
          </a:xfrm>
          <a:prstGeom prst="rect">
            <a:avLst/>
          </a:prstGeom>
        </p:spPr>
      </p:pic>
    </p:spTree>
    <p:extLst>
      <p:ext uri="{BB962C8B-B14F-4D97-AF65-F5344CB8AC3E}">
        <p14:creationId xmlns:p14="http://schemas.microsoft.com/office/powerpoint/2010/main" val="3011216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CA" dirty="0"/>
              <a:t>Strings</a:t>
            </a:r>
          </a:p>
        </p:txBody>
      </p:sp>
      <p:pic>
        <p:nvPicPr>
          <p:cNvPr id="5" name="Picture 4">
            <a:extLst>
              <a:ext uri="{FF2B5EF4-FFF2-40B4-BE49-F238E27FC236}">
                <a16:creationId xmlns:a16="http://schemas.microsoft.com/office/drawing/2014/main" id="{79E75131-F79E-41D2-8625-5F5048ACBECA}"/>
              </a:ext>
            </a:extLst>
          </p:cNvPr>
          <p:cNvPicPr>
            <a:picLocks noChangeAspect="1"/>
          </p:cNvPicPr>
          <p:nvPr/>
        </p:nvPicPr>
        <p:blipFill>
          <a:blip r:embed="rId3"/>
          <a:stretch>
            <a:fillRect/>
          </a:stretch>
        </p:blipFill>
        <p:spPr>
          <a:xfrm>
            <a:off x="1000125" y="1552575"/>
            <a:ext cx="7143750" cy="3752850"/>
          </a:xfrm>
          <a:prstGeom prst="rect">
            <a:avLst/>
          </a:prstGeom>
        </p:spPr>
      </p:pic>
    </p:spTree>
    <p:extLst>
      <p:ext uri="{BB962C8B-B14F-4D97-AF65-F5344CB8AC3E}">
        <p14:creationId xmlns:p14="http://schemas.microsoft.com/office/powerpoint/2010/main" val="3523735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CA" dirty="0"/>
              <a:t>Indexing</a:t>
            </a:r>
          </a:p>
        </p:txBody>
      </p:sp>
      <p:pic>
        <p:nvPicPr>
          <p:cNvPr id="4" name="Picture 3">
            <a:extLst>
              <a:ext uri="{FF2B5EF4-FFF2-40B4-BE49-F238E27FC236}">
                <a16:creationId xmlns:a16="http://schemas.microsoft.com/office/drawing/2014/main" id="{079318AA-7B3B-46E8-89A9-58DF2DDAC121}"/>
              </a:ext>
            </a:extLst>
          </p:cNvPr>
          <p:cNvPicPr>
            <a:picLocks noChangeAspect="1"/>
          </p:cNvPicPr>
          <p:nvPr/>
        </p:nvPicPr>
        <p:blipFill>
          <a:blip r:embed="rId3"/>
          <a:stretch>
            <a:fillRect/>
          </a:stretch>
        </p:blipFill>
        <p:spPr>
          <a:xfrm>
            <a:off x="1502043" y="1535226"/>
            <a:ext cx="5830352" cy="3787548"/>
          </a:xfrm>
          <a:prstGeom prst="rect">
            <a:avLst/>
          </a:prstGeom>
        </p:spPr>
      </p:pic>
    </p:spTree>
    <p:extLst>
      <p:ext uri="{BB962C8B-B14F-4D97-AF65-F5344CB8AC3E}">
        <p14:creationId xmlns:p14="http://schemas.microsoft.com/office/powerpoint/2010/main" val="1965043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In Person - Any Questions?</a:t>
            </a:r>
          </a:p>
        </p:txBody>
      </p:sp>
    </p:spTree>
    <p:extLst>
      <p:ext uri="{BB962C8B-B14F-4D97-AF65-F5344CB8AC3E}">
        <p14:creationId xmlns:p14="http://schemas.microsoft.com/office/powerpoint/2010/main" val="2425416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Virtual - Any Questions?</a:t>
            </a:r>
          </a:p>
        </p:txBody>
      </p:sp>
    </p:spTree>
    <p:extLst>
      <p:ext uri="{BB962C8B-B14F-4D97-AF65-F5344CB8AC3E}">
        <p14:creationId xmlns:p14="http://schemas.microsoft.com/office/powerpoint/2010/main" val="3897864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5638" y="1967592"/>
            <a:ext cx="7874000" cy="3091295"/>
          </a:xfrm>
        </p:spPr>
        <p:txBody>
          <a:bodyPr/>
          <a:lstStyle/>
          <a:p>
            <a:pPr algn="ctr"/>
            <a:r>
              <a:rPr lang="en-CA" sz="4000" dirty="0"/>
              <a:t>Algebraic Expressions, Boolean Logic, Strings, Indexing, and Lists</a:t>
            </a:r>
          </a:p>
        </p:txBody>
      </p:sp>
      <p:sp>
        <p:nvSpPr>
          <p:cNvPr id="3" name="Oval 2"/>
          <p:cNvSpPr>
            <a:spLocks/>
          </p:cNvSpPr>
          <p:nvPr/>
        </p:nvSpPr>
        <p:spPr>
          <a:xfrm>
            <a:off x="4208590" y="1595152"/>
            <a:ext cx="768096" cy="9954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b="1" dirty="0">
                <a:solidFill>
                  <a:schemeClr val="tx1"/>
                </a:solidFill>
              </a:rPr>
              <a:t>3</a:t>
            </a:r>
          </a:p>
        </p:txBody>
      </p:sp>
    </p:spTree>
    <p:extLst>
      <p:ext uri="{BB962C8B-B14F-4D97-AF65-F5344CB8AC3E}">
        <p14:creationId xmlns:p14="http://schemas.microsoft.com/office/powerpoint/2010/main" val="3840616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CA" dirty="0"/>
              <a:t>Lists</a:t>
            </a:r>
          </a:p>
        </p:txBody>
      </p:sp>
      <p:pic>
        <p:nvPicPr>
          <p:cNvPr id="5" name="Picture 4">
            <a:extLst>
              <a:ext uri="{FF2B5EF4-FFF2-40B4-BE49-F238E27FC236}">
                <a16:creationId xmlns:a16="http://schemas.microsoft.com/office/drawing/2014/main" id="{D0A1DFBC-1B59-40B1-9527-0010E41CA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69" y="3013674"/>
            <a:ext cx="7399661" cy="830652"/>
          </a:xfrm>
          <a:prstGeom prst="rect">
            <a:avLst/>
          </a:prstGeom>
        </p:spPr>
      </p:pic>
    </p:spTree>
    <p:extLst>
      <p:ext uri="{BB962C8B-B14F-4D97-AF65-F5344CB8AC3E}">
        <p14:creationId xmlns:p14="http://schemas.microsoft.com/office/powerpoint/2010/main" val="1761226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Real Cost of Owning an Airplane">
            <a:extLst>
              <a:ext uri="{FF2B5EF4-FFF2-40B4-BE49-F238E27FC236}">
                <a16:creationId xmlns:a16="http://schemas.microsoft.com/office/drawing/2014/main" id="{8E9171F4-72B2-4D79-8010-9D787B1F4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71" y="1077685"/>
            <a:ext cx="8033657" cy="401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87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CA" dirty="0"/>
              <a:t>Lists</a:t>
            </a:r>
          </a:p>
        </p:txBody>
      </p:sp>
      <p:pic>
        <p:nvPicPr>
          <p:cNvPr id="4" name="Picture 3">
            <a:extLst>
              <a:ext uri="{FF2B5EF4-FFF2-40B4-BE49-F238E27FC236}">
                <a16:creationId xmlns:a16="http://schemas.microsoft.com/office/drawing/2014/main" id="{3F2D1558-E51F-4371-A113-A431FEB56067}"/>
              </a:ext>
            </a:extLst>
          </p:cNvPr>
          <p:cNvPicPr>
            <a:picLocks noChangeAspect="1"/>
          </p:cNvPicPr>
          <p:nvPr/>
        </p:nvPicPr>
        <p:blipFill>
          <a:blip r:embed="rId3"/>
          <a:stretch>
            <a:fillRect/>
          </a:stretch>
        </p:blipFill>
        <p:spPr>
          <a:xfrm>
            <a:off x="0" y="3097277"/>
            <a:ext cx="9144000" cy="663445"/>
          </a:xfrm>
          <a:prstGeom prst="rect">
            <a:avLst/>
          </a:prstGeom>
        </p:spPr>
      </p:pic>
    </p:spTree>
    <p:extLst>
      <p:ext uri="{BB962C8B-B14F-4D97-AF65-F5344CB8AC3E}">
        <p14:creationId xmlns:p14="http://schemas.microsoft.com/office/powerpoint/2010/main" val="3405953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430A6-94D8-479A-9585-F3D80DF0FDB8}"/>
              </a:ext>
            </a:extLst>
          </p:cNvPr>
          <p:cNvPicPr>
            <a:picLocks noChangeAspect="1"/>
          </p:cNvPicPr>
          <p:nvPr/>
        </p:nvPicPr>
        <p:blipFill>
          <a:blip r:embed="rId2"/>
          <a:stretch>
            <a:fillRect/>
          </a:stretch>
        </p:blipFill>
        <p:spPr>
          <a:xfrm>
            <a:off x="212059" y="0"/>
            <a:ext cx="8719882" cy="6103917"/>
          </a:xfrm>
          <a:prstGeom prst="rect">
            <a:avLst/>
          </a:prstGeom>
          <a:noFill/>
        </p:spPr>
      </p:pic>
    </p:spTree>
    <p:extLst>
      <p:ext uri="{BB962C8B-B14F-4D97-AF65-F5344CB8AC3E}">
        <p14:creationId xmlns:p14="http://schemas.microsoft.com/office/powerpoint/2010/main" val="3167046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FE7173A-08F2-45C2-9673-85E5EA4D789F}"/>
              </a:ext>
            </a:extLst>
          </p:cNvPr>
          <p:cNvPicPr>
            <a:picLocks noChangeAspect="1"/>
          </p:cNvPicPr>
          <p:nvPr/>
        </p:nvPicPr>
        <p:blipFill>
          <a:blip r:embed="rId2"/>
          <a:stretch>
            <a:fillRect/>
          </a:stretch>
        </p:blipFill>
        <p:spPr>
          <a:xfrm>
            <a:off x="0" y="1474619"/>
            <a:ext cx="9144000" cy="3154678"/>
          </a:xfrm>
          <a:prstGeom prst="rect">
            <a:avLst/>
          </a:prstGeom>
          <a:noFill/>
        </p:spPr>
      </p:pic>
    </p:spTree>
    <p:extLst>
      <p:ext uri="{BB962C8B-B14F-4D97-AF65-F5344CB8AC3E}">
        <p14:creationId xmlns:p14="http://schemas.microsoft.com/office/powerpoint/2010/main" val="3519216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BA344D8-0420-455A-AC2C-D7DC486EA58C}"/>
              </a:ext>
            </a:extLst>
          </p:cNvPr>
          <p:cNvPicPr>
            <a:picLocks noGrp="1" noChangeAspect="1"/>
          </p:cNvPicPr>
          <p:nvPr>
            <p:ph sz="quarter" idx="12"/>
          </p:nvPr>
        </p:nvPicPr>
        <p:blipFill rotWithShape="1">
          <a:blip r:embed="rId3"/>
          <a:stretch/>
        </p:blipFill>
        <p:spPr>
          <a:xfrm>
            <a:off x="655638" y="1465712"/>
            <a:ext cx="7874000" cy="3326765"/>
          </a:xfrm>
          <a:prstGeom prst="rect">
            <a:avLst/>
          </a:prstGeom>
          <a:noFill/>
        </p:spPr>
      </p:pic>
    </p:spTree>
    <p:extLst>
      <p:ext uri="{BB962C8B-B14F-4D97-AF65-F5344CB8AC3E}">
        <p14:creationId xmlns:p14="http://schemas.microsoft.com/office/powerpoint/2010/main" val="66130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FDC369-BE24-4E24-8BAC-3908C6D7BFB4}"/>
              </a:ext>
            </a:extLst>
          </p:cNvPr>
          <p:cNvPicPr>
            <a:picLocks noChangeAspect="1"/>
          </p:cNvPicPr>
          <p:nvPr/>
        </p:nvPicPr>
        <p:blipFill>
          <a:blip r:embed="rId3"/>
          <a:stretch>
            <a:fillRect/>
          </a:stretch>
        </p:blipFill>
        <p:spPr>
          <a:xfrm>
            <a:off x="0" y="241157"/>
            <a:ext cx="9144000" cy="5700772"/>
          </a:xfrm>
          <a:prstGeom prst="rect">
            <a:avLst/>
          </a:prstGeom>
        </p:spPr>
      </p:pic>
    </p:spTree>
    <p:extLst>
      <p:ext uri="{BB962C8B-B14F-4D97-AF65-F5344CB8AC3E}">
        <p14:creationId xmlns:p14="http://schemas.microsoft.com/office/powerpoint/2010/main" val="1457457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In Person - Any Questions?</a:t>
            </a:r>
          </a:p>
        </p:txBody>
      </p:sp>
    </p:spTree>
    <p:extLst>
      <p:ext uri="{BB962C8B-B14F-4D97-AF65-F5344CB8AC3E}">
        <p14:creationId xmlns:p14="http://schemas.microsoft.com/office/powerpoint/2010/main" val="309337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Virtual - Any Questions?</a:t>
            </a:r>
          </a:p>
        </p:txBody>
      </p:sp>
    </p:spTree>
    <p:extLst>
      <p:ext uri="{BB962C8B-B14F-4D97-AF65-F5344CB8AC3E}">
        <p14:creationId xmlns:p14="http://schemas.microsoft.com/office/powerpoint/2010/main" val="154616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5638" y="1967592"/>
            <a:ext cx="7874000" cy="3091295"/>
          </a:xfrm>
        </p:spPr>
        <p:txBody>
          <a:bodyPr/>
          <a:lstStyle/>
          <a:p>
            <a:pPr algn="ctr"/>
            <a:r>
              <a:rPr lang="en-CA" sz="4000" dirty="0"/>
              <a:t>Classes and Objects</a:t>
            </a:r>
          </a:p>
        </p:txBody>
      </p:sp>
      <p:sp>
        <p:nvSpPr>
          <p:cNvPr id="3" name="Oval 2"/>
          <p:cNvSpPr>
            <a:spLocks/>
          </p:cNvSpPr>
          <p:nvPr/>
        </p:nvSpPr>
        <p:spPr>
          <a:xfrm>
            <a:off x="4208590" y="1595152"/>
            <a:ext cx="768096" cy="9954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b="1" dirty="0">
                <a:solidFill>
                  <a:schemeClr val="tx1"/>
                </a:solidFill>
              </a:rPr>
              <a:t>4</a:t>
            </a:r>
          </a:p>
        </p:txBody>
      </p:sp>
    </p:spTree>
    <p:extLst>
      <p:ext uri="{BB962C8B-B14F-4D97-AF65-F5344CB8AC3E}">
        <p14:creationId xmlns:p14="http://schemas.microsoft.com/office/powerpoint/2010/main" val="320045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5756A2E8-1B3C-420B-9C5A-8E996C7D3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533" y="2250569"/>
            <a:ext cx="8110930" cy="1390701"/>
          </a:xfrm>
          <a:prstGeom prst="rect">
            <a:avLst/>
          </a:prstGeom>
        </p:spPr>
      </p:pic>
    </p:spTree>
    <p:extLst>
      <p:ext uri="{BB962C8B-B14F-4D97-AF65-F5344CB8AC3E}">
        <p14:creationId xmlns:p14="http://schemas.microsoft.com/office/powerpoint/2010/main" val="2805952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635EC7-3E07-45CA-9F3A-F2710D70A63E}"/>
              </a:ext>
            </a:extLst>
          </p:cNvPr>
          <p:cNvPicPr>
            <a:picLocks noChangeAspect="1"/>
          </p:cNvPicPr>
          <p:nvPr/>
        </p:nvPicPr>
        <p:blipFill>
          <a:blip r:embed="rId3"/>
          <a:stretch>
            <a:fillRect/>
          </a:stretch>
        </p:blipFill>
        <p:spPr>
          <a:xfrm>
            <a:off x="1347787" y="836159"/>
            <a:ext cx="6448425" cy="4467225"/>
          </a:xfrm>
          <a:prstGeom prst="rect">
            <a:avLst/>
          </a:prstGeom>
        </p:spPr>
      </p:pic>
    </p:spTree>
    <p:extLst>
      <p:ext uri="{BB962C8B-B14F-4D97-AF65-F5344CB8AC3E}">
        <p14:creationId xmlns:p14="http://schemas.microsoft.com/office/powerpoint/2010/main" val="563463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389B-2BAF-43F1-AABD-FEFB3B1A093F}"/>
              </a:ext>
            </a:extLst>
          </p:cNvPr>
          <p:cNvSpPr>
            <a:spLocks noGrp="1"/>
          </p:cNvSpPr>
          <p:nvPr>
            <p:ph type="title"/>
          </p:nvPr>
        </p:nvSpPr>
        <p:spPr/>
        <p:txBody>
          <a:bodyPr/>
          <a:lstStyle/>
          <a:p>
            <a:r>
              <a:rPr lang="en-US" dirty="0"/>
              <a:t>Python Wikipedia Activity</a:t>
            </a:r>
          </a:p>
        </p:txBody>
      </p:sp>
      <p:pic>
        <p:nvPicPr>
          <p:cNvPr id="5" name="Graphic 4">
            <a:extLst>
              <a:ext uri="{FF2B5EF4-FFF2-40B4-BE49-F238E27FC236}">
                <a16:creationId xmlns:a16="http://schemas.microsoft.com/office/drawing/2014/main" id="{AD75D888-5F02-4B2B-941B-9EDB22FDBE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8207" y="1526721"/>
            <a:ext cx="4087586" cy="4087586"/>
          </a:xfrm>
          <a:prstGeom prst="rect">
            <a:avLst/>
          </a:prstGeom>
        </p:spPr>
      </p:pic>
    </p:spTree>
    <p:extLst>
      <p:ext uri="{BB962C8B-B14F-4D97-AF65-F5344CB8AC3E}">
        <p14:creationId xmlns:p14="http://schemas.microsoft.com/office/powerpoint/2010/main" val="3797609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2E06B-9FC0-4B95-82D1-2F81615EC762}"/>
              </a:ext>
            </a:extLst>
          </p:cNvPr>
          <p:cNvPicPr>
            <a:picLocks noChangeAspect="1"/>
          </p:cNvPicPr>
          <p:nvPr/>
        </p:nvPicPr>
        <p:blipFill>
          <a:blip r:embed="rId3"/>
          <a:stretch>
            <a:fillRect/>
          </a:stretch>
        </p:blipFill>
        <p:spPr>
          <a:xfrm>
            <a:off x="1466850" y="938212"/>
            <a:ext cx="6210300" cy="4981575"/>
          </a:xfrm>
          <a:prstGeom prst="rect">
            <a:avLst/>
          </a:prstGeom>
        </p:spPr>
      </p:pic>
    </p:spTree>
    <p:extLst>
      <p:ext uri="{BB962C8B-B14F-4D97-AF65-F5344CB8AC3E}">
        <p14:creationId xmlns:p14="http://schemas.microsoft.com/office/powerpoint/2010/main" val="1620066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Classes and Class Methods</a:t>
            </a:r>
          </a:p>
        </p:txBody>
      </p:sp>
      <p:sp>
        <p:nvSpPr>
          <p:cNvPr id="3" name="Text Placeholder 2"/>
          <p:cNvSpPr>
            <a:spLocks noGrp="1"/>
          </p:cNvSpPr>
          <p:nvPr>
            <p:ph type="body" sz="quarter" idx="10"/>
          </p:nvPr>
        </p:nvSpPr>
        <p:spPr>
          <a:xfrm>
            <a:off x="655638" y="1406525"/>
            <a:ext cx="7874000" cy="4170112"/>
          </a:xfrm>
        </p:spPr>
        <p:txBody>
          <a:bodyPr/>
          <a:lstStyle/>
          <a:p>
            <a:r>
              <a:rPr lang="en-US" sz="1600" dirty="0"/>
              <a:t>In Python, every value is stored in memory as an object, every object belongs to a class (i.e., has a type), and the object’s class determines what operations can be performed on it</a:t>
            </a:r>
          </a:p>
          <a:p>
            <a:r>
              <a:rPr lang="en-US" sz="1600" dirty="0"/>
              <a:t>We saw the operations that can be performed on classes int and float</a:t>
            </a:r>
          </a:p>
          <a:p>
            <a:r>
              <a:rPr lang="en-US" sz="1600" dirty="0"/>
              <a:t>The list class supports:</a:t>
            </a:r>
          </a:p>
          <a:p>
            <a:r>
              <a:rPr lang="en-US" sz="1600" dirty="0"/>
              <a:t>operators such as +, *, in, [], etc.</a:t>
            </a:r>
          </a:p>
          <a:p>
            <a:r>
              <a:rPr lang="en-US" sz="1600" dirty="0"/>
              <a:t>methods such as append(), count(), remove(), reverse(), etc.</a:t>
            </a:r>
          </a:p>
          <a:p>
            <a:endParaRPr lang="en-US" sz="1600" dirty="0"/>
          </a:p>
          <a:p>
            <a:r>
              <a:rPr lang="en-US" sz="1600" dirty="0"/>
              <a:t>As programs get bigger and more complicated, they get more difficult to read. Formal languages are dense, and it is often difficult to look at a piece of code and figure out what it is doing, or why</a:t>
            </a:r>
          </a:p>
          <a:p>
            <a:r>
              <a:rPr lang="en-US" sz="1600" dirty="0"/>
              <a:t>For this reason, it is a good idea to add notes to your programs to explain in natural language what the program is doing. These notes are called comments, and in Python they start with the # symbol:</a:t>
            </a:r>
          </a:p>
        </p:txBody>
      </p:sp>
    </p:spTree>
    <p:extLst>
      <p:ext uri="{BB962C8B-B14F-4D97-AF65-F5344CB8AC3E}">
        <p14:creationId xmlns:p14="http://schemas.microsoft.com/office/powerpoint/2010/main" val="188049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E3E2-1E0D-44C6-B232-F9F688CEDB1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9BF491E-FFA1-4705-AD05-EC965849FC12}"/>
              </a:ext>
            </a:extLst>
          </p:cNvPr>
          <p:cNvSpPr>
            <a:spLocks noGrp="1"/>
          </p:cNvSpPr>
          <p:nvPr>
            <p:ph type="body" sz="quarter" idx="10"/>
          </p:nvPr>
        </p:nvSpPr>
        <p:spPr/>
        <p:txBody>
          <a:bodyPr/>
          <a:lstStyle/>
          <a:p>
            <a:endParaRPr lang="en-US"/>
          </a:p>
        </p:txBody>
      </p:sp>
      <p:pic>
        <p:nvPicPr>
          <p:cNvPr id="1026" name="Picture 2" descr="What are Python Libraries - Ajay Tech">
            <a:extLst>
              <a:ext uri="{FF2B5EF4-FFF2-40B4-BE49-F238E27FC236}">
                <a16:creationId xmlns:a16="http://schemas.microsoft.com/office/drawing/2014/main" id="{216ED42F-5773-4F50-9AC7-40814FBA5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9857"/>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862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7A2B-E47C-4445-A3B9-4E6E58D38D0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B8C6C2B-6257-4A8E-B963-0C67262FB84A}"/>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694643E0-CAF5-45DD-ADFC-B3C06C2460B6}"/>
              </a:ext>
            </a:extLst>
          </p:cNvPr>
          <p:cNvPicPr>
            <a:picLocks noChangeAspect="1"/>
          </p:cNvPicPr>
          <p:nvPr/>
        </p:nvPicPr>
        <p:blipFill>
          <a:blip r:embed="rId2"/>
          <a:stretch>
            <a:fillRect/>
          </a:stretch>
        </p:blipFill>
        <p:spPr>
          <a:xfrm>
            <a:off x="-304800" y="1032654"/>
            <a:ext cx="9144000" cy="4384477"/>
          </a:xfrm>
          <a:prstGeom prst="rect">
            <a:avLst/>
          </a:prstGeom>
        </p:spPr>
      </p:pic>
    </p:spTree>
    <p:extLst>
      <p:ext uri="{BB962C8B-B14F-4D97-AF65-F5344CB8AC3E}">
        <p14:creationId xmlns:p14="http://schemas.microsoft.com/office/powerpoint/2010/main" val="1533363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In Person - Any Questions?</a:t>
            </a:r>
          </a:p>
        </p:txBody>
      </p:sp>
    </p:spTree>
    <p:extLst>
      <p:ext uri="{BB962C8B-B14F-4D97-AF65-F5344CB8AC3E}">
        <p14:creationId xmlns:p14="http://schemas.microsoft.com/office/powerpoint/2010/main" val="4240686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Virtual - Any Questions?</a:t>
            </a:r>
          </a:p>
        </p:txBody>
      </p:sp>
    </p:spTree>
    <p:extLst>
      <p:ext uri="{BB962C8B-B14F-4D97-AF65-F5344CB8AC3E}">
        <p14:creationId xmlns:p14="http://schemas.microsoft.com/office/powerpoint/2010/main" val="3453446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5638" y="1967592"/>
            <a:ext cx="7874000" cy="3091295"/>
          </a:xfrm>
        </p:spPr>
        <p:txBody>
          <a:bodyPr/>
          <a:lstStyle/>
          <a:p>
            <a:pPr algn="ctr"/>
            <a:r>
              <a:rPr lang="en-CA" sz="4000" dirty="0"/>
              <a:t>Imperative Programming</a:t>
            </a:r>
          </a:p>
        </p:txBody>
      </p:sp>
      <p:sp>
        <p:nvSpPr>
          <p:cNvPr id="3" name="Oval 2"/>
          <p:cNvSpPr>
            <a:spLocks/>
          </p:cNvSpPr>
          <p:nvPr/>
        </p:nvSpPr>
        <p:spPr>
          <a:xfrm>
            <a:off x="4208590" y="1595152"/>
            <a:ext cx="768096" cy="9954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b="1" dirty="0">
                <a:solidFill>
                  <a:schemeClr val="tx1"/>
                </a:solidFill>
              </a:rPr>
              <a:t>5</a:t>
            </a:r>
          </a:p>
        </p:txBody>
      </p:sp>
    </p:spTree>
    <p:extLst>
      <p:ext uri="{BB962C8B-B14F-4D97-AF65-F5344CB8AC3E}">
        <p14:creationId xmlns:p14="http://schemas.microsoft.com/office/powerpoint/2010/main" val="304176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865CB7-C770-4736-8528-DF148A796099}"/>
              </a:ext>
            </a:extLst>
          </p:cNvPr>
          <p:cNvPicPr>
            <a:picLocks noChangeAspect="1"/>
          </p:cNvPicPr>
          <p:nvPr/>
        </p:nvPicPr>
        <p:blipFill>
          <a:blip r:embed="rId3"/>
          <a:stretch>
            <a:fillRect/>
          </a:stretch>
        </p:blipFill>
        <p:spPr>
          <a:xfrm>
            <a:off x="0" y="589561"/>
            <a:ext cx="9144000" cy="4797136"/>
          </a:xfrm>
          <a:prstGeom prst="rect">
            <a:avLst/>
          </a:prstGeom>
        </p:spPr>
      </p:pic>
    </p:spTree>
    <p:extLst>
      <p:ext uri="{BB962C8B-B14F-4D97-AF65-F5344CB8AC3E}">
        <p14:creationId xmlns:p14="http://schemas.microsoft.com/office/powerpoint/2010/main" val="3071361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E54A2-886E-4CE5-A521-775C1609AEE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282CAA90-8116-44B1-A356-E983DF86759C}"/>
              </a:ext>
            </a:extLst>
          </p:cNvPr>
          <p:cNvPicPr>
            <a:picLocks noChangeAspect="1"/>
          </p:cNvPicPr>
          <p:nvPr/>
        </p:nvPicPr>
        <p:blipFill>
          <a:blip r:embed="rId2"/>
          <a:stretch>
            <a:fillRect/>
          </a:stretch>
        </p:blipFill>
        <p:spPr>
          <a:xfrm>
            <a:off x="0" y="1662066"/>
            <a:ext cx="9144000" cy="3223624"/>
          </a:xfrm>
          <a:prstGeom prst="rect">
            <a:avLst/>
          </a:prstGeom>
        </p:spPr>
      </p:pic>
    </p:spTree>
    <p:extLst>
      <p:ext uri="{BB962C8B-B14F-4D97-AF65-F5344CB8AC3E}">
        <p14:creationId xmlns:p14="http://schemas.microsoft.com/office/powerpoint/2010/main" val="921843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In Person - Any Questions?</a:t>
            </a:r>
          </a:p>
        </p:txBody>
      </p:sp>
    </p:spTree>
    <p:extLst>
      <p:ext uri="{BB962C8B-B14F-4D97-AF65-F5344CB8AC3E}">
        <p14:creationId xmlns:p14="http://schemas.microsoft.com/office/powerpoint/2010/main" val="2917307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5638" y="1514474"/>
            <a:ext cx="7874000" cy="3544413"/>
          </a:xfrm>
        </p:spPr>
        <p:txBody>
          <a:bodyPr/>
          <a:lstStyle/>
          <a:p>
            <a:pPr algn="ctr"/>
            <a:r>
              <a:rPr lang="en-CA" dirty="0"/>
              <a:t>Announcements and How To Submit Problem Set</a:t>
            </a:r>
          </a:p>
        </p:txBody>
      </p:sp>
      <p:sp>
        <p:nvSpPr>
          <p:cNvPr id="3" name="Oval 2"/>
          <p:cNvSpPr>
            <a:spLocks/>
          </p:cNvSpPr>
          <p:nvPr/>
        </p:nvSpPr>
        <p:spPr>
          <a:xfrm>
            <a:off x="4208590" y="1710817"/>
            <a:ext cx="768096" cy="7640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b="1" dirty="0">
                <a:solidFill>
                  <a:schemeClr val="tx1"/>
                </a:solidFill>
              </a:rPr>
              <a:t>1</a:t>
            </a:r>
          </a:p>
        </p:txBody>
      </p:sp>
    </p:spTree>
    <p:extLst>
      <p:ext uri="{BB962C8B-B14F-4D97-AF65-F5344CB8AC3E}">
        <p14:creationId xmlns:p14="http://schemas.microsoft.com/office/powerpoint/2010/main" val="788517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Virtual - Any Questions?</a:t>
            </a:r>
          </a:p>
        </p:txBody>
      </p:sp>
    </p:spTree>
    <p:extLst>
      <p:ext uri="{BB962C8B-B14F-4D97-AF65-F5344CB8AC3E}">
        <p14:creationId xmlns:p14="http://schemas.microsoft.com/office/powerpoint/2010/main" val="2128790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5638" y="1967592"/>
            <a:ext cx="7874000" cy="3091295"/>
          </a:xfrm>
        </p:spPr>
        <p:txBody>
          <a:bodyPr/>
          <a:lstStyle/>
          <a:p>
            <a:pPr algn="ctr"/>
            <a:r>
              <a:rPr lang="en-CA" sz="4000" dirty="0"/>
              <a:t>If Else Logic</a:t>
            </a:r>
          </a:p>
        </p:txBody>
      </p:sp>
      <p:sp>
        <p:nvSpPr>
          <p:cNvPr id="3" name="Oval 2"/>
          <p:cNvSpPr>
            <a:spLocks/>
          </p:cNvSpPr>
          <p:nvPr/>
        </p:nvSpPr>
        <p:spPr>
          <a:xfrm>
            <a:off x="4208590" y="1595152"/>
            <a:ext cx="768096" cy="9954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b="1" dirty="0">
                <a:solidFill>
                  <a:schemeClr val="tx1"/>
                </a:solidFill>
              </a:rPr>
              <a:t>6</a:t>
            </a:r>
          </a:p>
        </p:txBody>
      </p:sp>
    </p:spTree>
    <p:extLst>
      <p:ext uri="{BB962C8B-B14F-4D97-AF65-F5344CB8AC3E}">
        <p14:creationId xmlns:p14="http://schemas.microsoft.com/office/powerpoint/2010/main" val="1621246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E54A2-886E-4CE5-A521-775C1609AEE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479770E4-BDAC-401E-8908-A508DC09745C}"/>
              </a:ext>
            </a:extLst>
          </p:cNvPr>
          <p:cNvPicPr>
            <a:picLocks noChangeAspect="1"/>
          </p:cNvPicPr>
          <p:nvPr/>
        </p:nvPicPr>
        <p:blipFill>
          <a:blip r:embed="rId3"/>
          <a:stretch>
            <a:fillRect/>
          </a:stretch>
        </p:blipFill>
        <p:spPr>
          <a:xfrm>
            <a:off x="0" y="245190"/>
            <a:ext cx="9144000" cy="5616505"/>
          </a:xfrm>
          <a:prstGeom prst="rect">
            <a:avLst/>
          </a:prstGeom>
        </p:spPr>
      </p:pic>
    </p:spTree>
    <p:extLst>
      <p:ext uri="{BB962C8B-B14F-4D97-AF65-F5344CB8AC3E}">
        <p14:creationId xmlns:p14="http://schemas.microsoft.com/office/powerpoint/2010/main" val="3687671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AB548B5-9747-4B3D-88EF-2BCC0283AE71}"/>
              </a:ext>
            </a:extLst>
          </p:cNvPr>
          <p:cNvPicPr>
            <a:picLocks noChangeAspect="1"/>
          </p:cNvPicPr>
          <p:nvPr/>
        </p:nvPicPr>
        <p:blipFill>
          <a:blip r:embed="rId3"/>
          <a:stretch>
            <a:fillRect/>
          </a:stretch>
        </p:blipFill>
        <p:spPr>
          <a:xfrm>
            <a:off x="288549" y="0"/>
            <a:ext cx="8566901" cy="6103917"/>
          </a:xfrm>
          <a:prstGeom prst="rect">
            <a:avLst/>
          </a:prstGeom>
          <a:noFill/>
        </p:spPr>
      </p:pic>
    </p:spTree>
    <p:extLst>
      <p:ext uri="{BB962C8B-B14F-4D97-AF65-F5344CB8AC3E}">
        <p14:creationId xmlns:p14="http://schemas.microsoft.com/office/powerpoint/2010/main" val="1815977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55CF295-34F3-4B50-AE31-56F7BA45EF4C}"/>
              </a:ext>
            </a:extLst>
          </p:cNvPr>
          <p:cNvSpPr>
            <a:spLocks noGrp="1"/>
          </p:cNvSpPr>
          <p:nvPr>
            <p:ph type="pic" sz="quarter" idx="11"/>
          </p:nvPr>
        </p:nvSpPr>
        <p:spPr/>
      </p:sp>
      <p:pic>
        <p:nvPicPr>
          <p:cNvPr id="4" name="Picture 3">
            <a:extLst>
              <a:ext uri="{FF2B5EF4-FFF2-40B4-BE49-F238E27FC236}">
                <a16:creationId xmlns:a16="http://schemas.microsoft.com/office/drawing/2014/main" id="{D4799ECD-690C-4ED7-A867-7F7115F3A6F0}"/>
              </a:ext>
            </a:extLst>
          </p:cNvPr>
          <p:cNvPicPr>
            <a:picLocks noChangeAspect="1"/>
          </p:cNvPicPr>
          <p:nvPr/>
        </p:nvPicPr>
        <p:blipFill>
          <a:blip r:embed="rId2"/>
          <a:stretch>
            <a:fillRect/>
          </a:stretch>
        </p:blipFill>
        <p:spPr>
          <a:xfrm>
            <a:off x="-73478" y="754083"/>
            <a:ext cx="9144000" cy="4109132"/>
          </a:xfrm>
          <a:prstGeom prst="rect">
            <a:avLst/>
          </a:prstGeom>
        </p:spPr>
      </p:pic>
    </p:spTree>
    <p:extLst>
      <p:ext uri="{BB962C8B-B14F-4D97-AF65-F5344CB8AC3E}">
        <p14:creationId xmlns:p14="http://schemas.microsoft.com/office/powerpoint/2010/main" val="2728078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CE0CC7C-E138-4ABD-B125-AB65084C045E}"/>
              </a:ext>
            </a:extLst>
          </p:cNvPr>
          <p:cNvSpPr>
            <a:spLocks noGrp="1"/>
          </p:cNvSpPr>
          <p:nvPr>
            <p:ph type="pic" sz="quarter" idx="11"/>
          </p:nvPr>
        </p:nvSpPr>
        <p:spPr/>
      </p:sp>
      <p:pic>
        <p:nvPicPr>
          <p:cNvPr id="4" name="Picture 3">
            <a:extLst>
              <a:ext uri="{FF2B5EF4-FFF2-40B4-BE49-F238E27FC236}">
                <a16:creationId xmlns:a16="http://schemas.microsoft.com/office/drawing/2014/main" id="{0E601A51-8860-46D6-A76C-1ECFC5407B7E}"/>
              </a:ext>
            </a:extLst>
          </p:cNvPr>
          <p:cNvPicPr>
            <a:picLocks noChangeAspect="1"/>
          </p:cNvPicPr>
          <p:nvPr/>
        </p:nvPicPr>
        <p:blipFill>
          <a:blip r:embed="rId3"/>
          <a:stretch>
            <a:fillRect/>
          </a:stretch>
        </p:blipFill>
        <p:spPr>
          <a:xfrm>
            <a:off x="0" y="1603181"/>
            <a:ext cx="9144000" cy="3651638"/>
          </a:xfrm>
          <a:prstGeom prst="rect">
            <a:avLst/>
          </a:prstGeom>
        </p:spPr>
      </p:pic>
    </p:spTree>
    <p:extLst>
      <p:ext uri="{BB962C8B-B14F-4D97-AF65-F5344CB8AC3E}">
        <p14:creationId xmlns:p14="http://schemas.microsoft.com/office/powerpoint/2010/main" val="1633636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CE0CC7C-E138-4ABD-B125-AB65084C045E}"/>
              </a:ext>
            </a:extLst>
          </p:cNvPr>
          <p:cNvSpPr>
            <a:spLocks noGrp="1"/>
          </p:cNvSpPr>
          <p:nvPr>
            <p:ph type="pic" sz="quarter" idx="11"/>
          </p:nvPr>
        </p:nvSpPr>
        <p:spPr/>
      </p:sp>
      <p:pic>
        <p:nvPicPr>
          <p:cNvPr id="5" name="Picture 4">
            <a:extLst>
              <a:ext uri="{FF2B5EF4-FFF2-40B4-BE49-F238E27FC236}">
                <a16:creationId xmlns:a16="http://schemas.microsoft.com/office/drawing/2014/main" id="{CA0E7CA7-DF60-428B-9F84-9B5F5D6B85D0}"/>
              </a:ext>
            </a:extLst>
          </p:cNvPr>
          <p:cNvPicPr>
            <a:picLocks noChangeAspect="1"/>
          </p:cNvPicPr>
          <p:nvPr/>
        </p:nvPicPr>
        <p:blipFill>
          <a:blip r:embed="rId3"/>
          <a:stretch>
            <a:fillRect/>
          </a:stretch>
        </p:blipFill>
        <p:spPr>
          <a:xfrm>
            <a:off x="0" y="754083"/>
            <a:ext cx="9144000" cy="4832791"/>
          </a:xfrm>
          <a:prstGeom prst="rect">
            <a:avLst/>
          </a:prstGeom>
        </p:spPr>
      </p:pic>
    </p:spTree>
    <p:extLst>
      <p:ext uri="{BB962C8B-B14F-4D97-AF65-F5344CB8AC3E}">
        <p14:creationId xmlns:p14="http://schemas.microsoft.com/office/powerpoint/2010/main" val="1168688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CE0CC7C-E138-4ABD-B125-AB65084C045E}"/>
              </a:ext>
            </a:extLst>
          </p:cNvPr>
          <p:cNvSpPr>
            <a:spLocks noGrp="1"/>
          </p:cNvSpPr>
          <p:nvPr>
            <p:ph type="pic" sz="quarter" idx="11"/>
          </p:nvPr>
        </p:nvSpPr>
        <p:spPr/>
      </p:sp>
      <p:pic>
        <p:nvPicPr>
          <p:cNvPr id="4" name="Picture 3">
            <a:extLst>
              <a:ext uri="{FF2B5EF4-FFF2-40B4-BE49-F238E27FC236}">
                <a16:creationId xmlns:a16="http://schemas.microsoft.com/office/drawing/2014/main" id="{2DEB08FA-B6A9-4C1D-968F-169B62EA256E}"/>
              </a:ext>
            </a:extLst>
          </p:cNvPr>
          <p:cNvPicPr>
            <a:picLocks noChangeAspect="1"/>
          </p:cNvPicPr>
          <p:nvPr/>
        </p:nvPicPr>
        <p:blipFill>
          <a:blip r:embed="rId3"/>
          <a:stretch>
            <a:fillRect/>
          </a:stretch>
        </p:blipFill>
        <p:spPr>
          <a:xfrm>
            <a:off x="0" y="2406850"/>
            <a:ext cx="9144000" cy="2044300"/>
          </a:xfrm>
          <a:prstGeom prst="rect">
            <a:avLst/>
          </a:prstGeom>
        </p:spPr>
      </p:pic>
    </p:spTree>
    <p:extLst>
      <p:ext uri="{BB962C8B-B14F-4D97-AF65-F5344CB8AC3E}">
        <p14:creationId xmlns:p14="http://schemas.microsoft.com/office/powerpoint/2010/main" val="4046253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6F26BE8-BB47-4BB4-9373-6C1BC5F1D915}"/>
              </a:ext>
            </a:extLst>
          </p:cNvPr>
          <p:cNvSpPr>
            <a:spLocks noGrp="1"/>
          </p:cNvSpPr>
          <p:nvPr>
            <p:ph type="pic" sz="quarter" idx="11"/>
          </p:nvPr>
        </p:nvSpPr>
        <p:spPr/>
      </p:sp>
      <p:pic>
        <p:nvPicPr>
          <p:cNvPr id="4" name="Picture 3">
            <a:extLst>
              <a:ext uri="{FF2B5EF4-FFF2-40B4-BE49-F238E27FC236}">
                <a16:creationId xmlns:a16="http://schemas.microsoft.com/office/drawing/2014/main" id="{1AAC741D-417D-4F6B-B951-6EABE2CCB449}"/>
              </a:ext>
            </a:extLst>
          </p:cNvPr>
          <p:cNvPicPr>
            <a:picLocks noChangeAspect="1"/>
          </p:cNvPicPr>
          <p:nvPr/>
        </p:nvPicPr>
        <p:blipFill>
          <a:blip r:embed="rId3"/>
          <a:stretch>
            <a:fillRect/>
          </a:stretch>
        </p:blipFill>
        <p:spPr>
          <a:xfrm>
            <a:off x="0" y="1485951"/>
            <a:ext cx="9144000" cy="3249283"/>
          </a:xfrm>
          <a:prstGeom prst="rect">
            <a:avLst/>
          </a:prstGeom>
        </p:spPr>
      </p:pic>
    </p:spTree>
    <p:extLst>
      <p:ext uri="{BB962C8B-B14F-4D97-AF65-F5344CB8AC3E}">
        <p14:creationId xmlns:p14="http://schemas.microsoft.com/office/powerpoint/2010/main" val="2914437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6D2F4F1-70B1-4A31-8556-0E4C202EAC85}"/>
              </a:ext>
            </a:extLst>
          </p:cNvPr>
          <p:cNvSpPr>
            <a:spLocks noGrp="1"/>
          </p:cNvSpPr>
          <p:nvPr>
            <p:ph type="pic" sz="quarter" idx="11"/>
          </p:nvPr>
        </p:nvSpPr>
        <p:spPr/>
      </p:sp>
      <p:pic>
        <p:nvPicPr>
          <p:cNvPr id="4" name="Picture 3">
            <a:extLst>
              <a:ext uri="{FF2B5EF4-FFF2-40B4-BE49-F238E27FC236}">
                <a16:creationId xmlns:a16="http://schemas.microsoft.com/office/drawing/2014/main" id="{3ED896C4-7F76-449B-B50E-C9DBE94FCA9D}"/>
              </a:ext>
            </a:extLst>
          </p:cNvPr>
          <p:cNvPicPr>
            <a:picLocks noChangeAspect="1"/>
          </p:cNvPicPr>
          <p:nvPr/>
        </p:nvPicPr>
        <p:blipFill>
          <a:blip r:embed="rId2"/>
          <a:stretch>
            <a:fillRect/>
          </a:stretch>
        </p:blipFill>
        <p:spPr>
          <a:xfrm>
            <a:off x="0" y="754083"/>
            <a:ext cx="9144000" cy="4264762"/>
          </a:xfrm>
          <a:prstGeom prst="rect">
            <a:avLst/>
          </a:prstGeom>
        </p:spPr>
      </p:pic>
    </p:spTree>
    <p:extLst>
      <p:ext uri="{BB962C8B-B14F-4D97-AF65-F5344CB8AC3E}">
        <p14:creationId xmlns:p14="http://schemas.microsoft.com/office/powerpoint/2010/main" val="4145341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medium confidence">
            <a:extLst>
              <a:ext uri="{FF2B5EF4-FFF2-40B4-BE49-F238E27FC236}">
                <a16:creationId xmlns:a16="http://schemas.microsoft.com/office/drawing/2014/main" id="{632393EE-2E38-47DB-9308-452B0F80D273}"/>
              </a:ext>
            </a:extLst>
          </p:cNvPr>
          <p:cNvPicPr>
            <a:picLocks noChangeAspect="1"/>
          </p:cNvPicPr>
          <p:nvPr/>
        </p:nvPicPr>
        <p:blipFill>
          <a:blip r:embed="rId2"/>
          <a:stretch>
            <a:fillRect/>
          </a:stretch>
        </p:blipFill>
        <p:spPr>
          <a:xfrm>
            <a:off x="1310129" y="68263"/>
            <a:ext cx="6052255" cy="6067425"/>
          </a:xfrm>
          <a:prstGeom prst="rect">
            <a:avLst/>
          </a:prstGeom>
          <a:noFill/>
        </p:spPr>
      </p:pic>
    </p:spTree>
    <p:extLst>
      <p:ext uri="{BB962C8B-B14F-4D97-AF65-F5344CB8AC3E}">
        <p14:creationId xmlns:p14="http://schemas.microsoft.com/office/powerpoint/2010/main" val="743090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In Person - Any Questions?</a:t>
            </a:r>
          </a:p>
        </p:txBody>
      </p:sp>
    </p:spTree>
    <p:extLst>
      <p:ext uri="{BB962C8B-B14F-4D97-AF65-F5344CB8AC3E}">
        <p14:creationId xmlns:p14="http://schemas.microsoft.com/office/powerpoint/2010/main" val="2281810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Virtual - Any Questions?</a:t>
            </a:r>
          </a:p>
        </p:txBody>
      </p:sp>
    </p:spTree>
    <p:extLst>
      <p:ext uri="{BB962C8B-B14F-4D97-AF65-F5344CB8AC3E}">
        <p14:creationId xmlns:p14="http://schemas.microsoft.com/office/powerpoint/2010/main" val="2017328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5638" y="1967592"/>
            <a:ext cx="7874000" cy="3091295"/>
          </a:xfrm>
        </p:spPr>
        <p:txBody>
          <a:bodyPr/>
          <a:lstStyle/>
          <a:p>
            <a:pPr algn="ctr"/>
            <a:r>
              <a:rPr lang="en-CA" sz="4000" dirty="0"/>
              <a:t>Text Data, File I/O, and Exceptions</a:t>
            </a:r>
          </a:p>
        </p:txBody>
      </p:sp>
      <p:sp>
        <p:nvSpPr>
          <p:cNvPr id="3" name="Oval 2"/>
          <p:cNvSpPr>
            <a:spLocks/>
          </p:cNvSpPr>
          <p:nvPr/>
        </p:nvSpPr>
        <p:spPr>
          <a:xfrm>
            <a:off x="4208590" y="1595152"/>
            <a:ext cx="768096" cy="9954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b="1" dirty="0">
                <a:solidFill>
                  <a:schemeClr val="tx1"/>
                </a:solidFill>
              </a:rPr>
              <a:t>7</a:t>
            </a:r>
          </a:p>
        </p:txBody>
      </p:sp>
    </p:spTree>
    <p:extLst>
      <p:ext uri="{BB962C8B-B14F-4D97-AF65-F5344CB8AC3E}">
        <p14:creationId xmlns:p14="http://schemas.microsoft.com/office/powerpoint/2010/main" val="3633128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6D2F4F1-70B1-4A31-8556-0E4C202EAC85}"/>
              </a:ext>
            </a:extLst>
          </p:cNvPr>
          <p:cNvSpPr>
            <a:spLocks noGrp="1"/>
          </p:cNvSpPr>
          <p:nvPr>
            <p:ph type="pic" sz="quarter" idx="11"/>
          </p:nvPr>
        </p:nvSpPr>
        <p:spPr/>
      </p:sp>
      <p:pic>
        <p:nvPicPr>
          <p:cNvPr id="5" name="Picture 4">
            <a:extLst>
              <a:ext uri="{FF2B5EF4-FFF2-40B4-BE49-F238E27FC236}">
                <a16:creationId xmlns:a16="http://schemas.microsoft.com/office/drawing/2014/main" id="{D043C6F5-C866-4066-AEF4-0E05EF456EF9}"/>
              </a:ext>
            </a:extLst>
          </p:cNvPr>
          <p:cNvPicPr>
            <a:picLocks noChangeAspect="1"/>
          </p:cNvPicPr>
          <p:nvPr/>
        </p:nvPicPr>
        <p:blipFill>
          <a:blip r:embed="rId3"/>
          <a:stretch>
            <a:fillRect/>
          </a:stretch>
        </p:blipFill>
        <p:spPr>
          <a:xfrm>
            <a:off x="114300" y="390525"/>
            <a:ext cx="9029700" cy="5048250"/>
          </a:xfrm>
          <a:prstGeom prst="rect">
            <a:avLst/>
          </a:prstGeom>
        </p:spPr>
      </p:pic>
    </p:spTree>
    <p:extLst>
      <p:ext uri="{BB962C8B-B14F-4D97-AF65-F5344CB8AC3E}">
        <p14:creationId xmlns:p14="http://schemas.microsoft.com/office/powerpoint/2010/main" val="3728900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2D2642-F624-4FB0-8C93-1067035D80D8}"/>
              </a:ext>
            </a:extLst>
          </p:cNvPr>
          <p:cNvSpPr>
            <a:spLocks noGrp="1"/>
          </p:cNvSpPr>
          <p:nvPr>
            <p:ph type="pic" sz="quarter" idx="11"/>
          </p:nvPr>
        </p:nvSpPr>
        <p:spPr/>
      </p:sp>
      <p:pic>
        <p:nvPicPr>
          <p:cNvPr id="4" name="Picture 3">
            <a:extLst>
              <a:ext uri="{FF2B5EF4-FFF2-40B4-BE49-F238E27FC236}">
                <a16:creationId xmlns:a16="http://schemas.microsoft.com/office/drawing/2014/main" id="{47806D07-AFE3-44BB-B7FC-7249CFD40C82}"/>
              </a:ext>
            </a:extLst>
          </p:cNvPr>
          <p:cNvPicPr>
            <a:picLocks noChangeAspect="1"/>
          </p:cNvPicPr>
          <p:nvPr/>
        </p:nvPicPr>
        <p:blipFill>
          <a:blip r:embed="rId2"/>
          <a:stretch>
            <a:fillRect/>
          </a:stretch>
        </p:blipFill>
        <p:spPr>
          <a:xfrm>
            <a:off x="0" y="1340378"/>
            <a:ext cx="9144000" cy="4177243"/>
          </a:xfrm>
          <a:prstGeom prst="rect">
            <a:avLst/>
          </a:prstGeom>
        </p:spPr>
      </p:pic>
    </p:spTree>
    <p:extLst>
      <p:ext uri="{BB962C8B-B14F-4D97-AF65-F5344CB8AC3E}">
        <p14:creationId xmlns:p14="http://schemas.microsoft.com/office/powerpoint/2010/main" val="13349678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2D2642-F624-4FB0-8C93-1067035D80D8}"/>
              </a:ext>
            </a:extLst>
          </p:cNvPr>
          <p:cNvSpPr>
            <a:spLocks noGrp="1"/>
          </p:cNvSpPr>
          <p:nvPr>
            <p:ph type="pic" sz="quarter" idx="11"/>
          </p:nvPr>
        </p:nvSpPr>
        <p:spPr/>
      </p:sp>
      <p:pic>
        <p:nvPicPr>
          <p:cNvPr id="5" name="Picture 4">
            <a:extLst>
              <a:ext uri="{FF2B5EF4-FFF2-40B4-BE49-F238E27FC236}">
                <a16:creationId xmlns:a16="http://schemas.microsoft.com/office/drawing/2014/main" id="{6F6C0FD8-F75D-4DA8-9CA2-5F35B1195094}"/>
              </a:ext>
            </a:extLst>
          </p:cNvPr>
          <p:cNvPicPr>
            <a:picLocks noChangeAspect="1"/>
          </p:cNvPicPr>
          <p:nvPr/>
        </p:nvPicPr>
        <p:blipFill>
          <a:blip r:embed="rId2"/>
          <a:stretch>
            <a:fillRect/>
          </a:stretch>
        </p:blipFill>
        <p:spPr>
          <a:xfrm>
            <a:off x="0" y="1089440"/>
            <a:ext cx="9144000" cy="4515833"/>
          </a:xfrm>
          <a:prstGeom prst="rect">
            <a:avLst/>
          </a:prstGeom>
        </p:spPr>
      </p:pic>
    </p:spTree>
    <p:extLst>
      <p:ext uri="{BB962C8B-B14F-4D97-AF65-F5344CB8AC3E}">
        <p14:creationId xmlns:p14="http://schemas.microsoft.com/office/powerpoint/2010/main" val="42350130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2D2642-F624-4FB0-8C93-1067035D80D8}"/>
              </a:ext>
            </a:extLst>
          </p:cNvPr>
          <p:cNvSpPr>
            <a:spLocks noGrp="1"/>
          </p:cNvSpPr>
          <p:nvPr>
            <p:ph type="pic" sz="quarter" idx="11"/>
          </p:nvPr>
        </p:nvSpPr>
        <p:spPr/>
      </p:sp>
      <p:pic>
        <p:nvPicPr>
          <p:cNvPr id="4" name="Picture 3">
            <a:extLst>
              <a:ext uri="{FF2B5EF4-FFF2-40B4-BE49-F238E27FC236}">
                <a16:creationId xmlns:a16="http://schemas.microsoft.com/office/drawing/2014/main" id="{12DBE418-C09F-4C7B-BC02-A189CB6688E9}"/>
              </a:ext>
            </a:extLst>
          </p:cNvPr>
          <p:cNvPicPr>
            <a:picLocks noChangeAspect="1"/>
          </p:cNvPicPr>
          <p:nvPr/>
        </p:nvPicPr>
        <p:blipFill>
          <a:blip r:embed="rId2"/>
          <a:stretch>
            <a:fillRect/>
          </a:stretch>
        </p:blipFill>
        <p:spPr>
          <a:xfrm>
            <a:off x="0" y="1777599"/>
            <a:ext cx="9144000" cy="3302801"/>
          </a:xfrm>
          <a:prstGeom prst="rect">
            <a:avLst/>
          </a:prstGeom>
        </p:spPr>
      </p:pic>
    </p:spTree>
    <p:extLst>
      <p:ext uri="{BB962C8B-B14F-4D97-AF65-F5344CB8AC3E}">
        <p14:creationId xmlns:p14="http://schemas.microsoft.com/office/powerpoint/2010/main" val="839953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2D2642-F624-4FB0-8C93-1067035D80D8}"/>
              </a:ext>
            </a:extLst>
          </p:cNvPr>
          <p:cNvSpPr>
            <a:spLocks noGrp="1"/>
          </p:cNvSpPr>
          <p:nvPr>
            <p:ph type="pic" sz="quarter" idx="11"/>
          </p:nvPr>
        </p:nvSpPr>
        <p:spPr/>
      </p:sp>
      <p:pic>
        <p:nvPicPr>
          <p:cNvPr id="5" name="Picture 4">
            <a:extLst>
              <a:ext uri="{FF2B5EF4-FFF2-40B4-BE49-F238E27FC236}">
                <a16:creationId xmlns:a16="http://schemas.microsoft.com/office/drawing/2014/main" id="{5A061ABE-4E1A-43C2-AEB3-570D13A2C4EF}"/>
              </a:ext>
            </a:extLst>
          </p:cNvPr>
          <p:cNvPicPr>
            <a:picLocks noChangeAspect="1"/>
          </p:cNvPicPr>
          <p:nvPr/>
        </p:nvPicPr>
        <p:blipFill>
          <a:blip r:embed="rId2"/>
          <a:stretch>
            <a:fillRect/>
          </a:stretch>
        </p:blipFill>
        <p:spPr>
          <a:xfrm>
            <a:off x="0" y="487177"/>
            <a:ext cx="9144000" cy="5129561"/>
          </a:xfrm>
          <a:prstGeom prst="rect">
            <a:avLst/>
          </a:prstGeom>
        </p:spPr>
      </p:pic>
    </p:spTree>
    <p:extLst>
      <p:ext uri="{BB962C8B-B14F-4D97-AF65-F5344CB8AC3E}">
        <p14:creationId xmlns:p14="http://schemas.microsoft.com/office/powerpoint/2010/main" val="1058190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2D2642-F624-4FB0-8C93-1067035D80D8}"/>
              </a:ext>
            </a:extLst>
          </p:cNvPr>
          <p:cNvSpPr>
            <a:spLocks noGrp="1"/>
          </p:cNvSpPr>
          <p:nvPr>
            <p:ph type="pic" sz="quarter" idx="11"/>
          </p:nvPr>
        </p:nvSpPr>
        <p:spPr/>
      </p:sp>
      <p:pic>
        <p:nvPicPr>
          <p:cNvPr id="4" name="Picture 3">
            <a:extLst>
              <a:ext uri="{FF2B5EF4-FFF2-40B4-BE49-F238E27FC236}">
                <a16:creationId xmlns:a16="http://schemas.microsoft.com/office/drawing/2014/main" id="{21799133-21F0-48AC-84B4-872B23A5BCEB}"/>
              </a:ext>
            </a:extLst>
          </p:cNvPr>
          <p:cNvPicPr>
            <a:picLocks noChangeAspect="1"/>
          </p:cNvPicPr>
          <p:nvPr/>
        </p:nvPicPr>
        <p:blipFill>
          <a:blip r:embed="rId2"/>
          <a:stretch>
            <a:fillRect/>
          </a:stretch>
        </p:blipFill>
        <p:spPr>
          <a:xfrm>
            <a:off x="0" y="1272048"/>
            <a:ext cx="9144000" cy="4313903"/>
          </a:xfrm>
          <a:prstGeom prst="rect">
            <a:avLst/>
          </a:prstGeom>
        </p:spPr>
      </p:pic>
    </p:spTree>
    <p:extLst>
      <p:ext uri="{BB962C8B-B14F-4D97-AF65-F5344CB8AC3E}">
        <p14:creationId xmlns:p14="http://schemas.microsoft.com/office/powerpoint/2010/main" val="2474492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In Person - Any Questions?</a:t>
            </a:r>
          </a:p>
        </p:txBody>
      </p:sp>
    </p:spTree>
    <p:extLst>
      <p:ext uri="{BB962C8B-B14F-4D97-AF65-F5344CB8AC3E}">
        <p14:creationId xmlns:p14="http://schemas.microsoft.com/office/powerpoint/2010/main" val="323950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5F5401A4-ED57-4F6E-B88F-6C2211177A20}"/>
              </a:ext>
            </a:extLst>
          </p:cNvPr>
          <p:cNvPicPr>
            <a:picLocks noChangeAspect="1"/>
          </p:cNvPicPr>
          <p:nvPr/>
        </p:nvPicPr>
        <p:blipFill>
          <a:blip r:embed="rId3"/>
          <a:stretch>
            <a:fillRect/>
          </a:stretch>
        </p:blipFill>
        <p:spPr>
          <a:xfrm>
            <a:off x="0" y="662118"/>
            <a:ext cx="9144000" cy="4777740"/>
          </a:xfrm>
          <a:prstGeom prst="rect">
            <a:avLst/>
          </a:prstGeom>
          <a:noFill/>
        </p:spPr>
      </p:pic>
    </p:spTree>
    <p:extLst>
      <p:ext uri="{BB962C8B-B14F-4D97-AF65-F5344CB8AC3E}">
        <p14:creationId xmlns:p14="http://schemas.microsoft.com/office/powerpoint/2010/main" val="629629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Virtual - Any Questions?</a:t>
            </a:r>
          </a:p>
        </p:txBody>
      </p:sp>
    </p:spTree>
    <p:extLst>
      <p:ext uri="{BB962C8B-B14F-4D97-AF65-F5344CB8AC3E}">
        <p14:creationId xmlns:p14="http://schemas.microsoft.com/office/powerpoint/2010/main" val="3563372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5638" y="762000"/>
            <a:ext cx="7874000" cy="4296888"/>
          </a:xfrm>
        </p:spPr>
        <p:txBody>
          <a:bodyPr/>
          <a:lstStyle/>
          <a:p>
            <a:pPr algn="ctr"/>
            <a:r>
              <a:rPr lang="en-CA" dirty="0"/>
              <a:t>Practice Questions</a:t>
            </a:r>
          </a:p>
        </p:txBody>
      </p:sp>
      <p:sp>
        <p:nvSpPr>
          <p:cNvPr id="3" name="Oval 2"/>
          <p:cNvSpPr>
            <a:spLocks/>
          </p:cNvSpPr>
          <p:nvPr/>
        </p:nvSpPr>
        <p:spPr>
          <a:xfrm>
            <a:off x="4208590" y="1595152"/>
            <a:ext cx="768096" cy="9954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4000" b="1">
                <a:solidFill>
                  <a:schemeClr val="tx1"/>
                </a:solidFill>
              </a:rPr>
              <a:t>8</a:t>
            </a:r>
            <a:endParaRPr lang="en-US" sz="4000" b="1" dirty="0">
              <a:solidFill>
                <a:schemeClr val="tx1"/>
              </a:solidFill>
            </a:endParaRPr>
          </a:p>
        </p:txBody>
      </p:sp>
    </p:spTree>
    <p:extLst>
      <p:ext uri="{BB962C8B-B14F-4D97-AF65-F5344CB8AC3E}">
        <p14:creationId xmlns:p14="http://schemas.microsoft.com/office/powerpoint/2010/main" val="2224495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132"/>
            <a:ext cx="8224838" cy="5568018"/>
          </a:xfrm>
        </p:spPr>
        <p:txBody>
          <a:bodyPr/>
          <a:lstStyle/>
          <a:p>
            <a:r>
              <a:rPr lang="en-CA" dirty="0"/>
              <a:t>Exercises #1: Expressions and Operators</a:t>
            </a:r>
          </a:p>
        </p:txBody>
      </p:sp>
      <p:sp>
        <p:nvSpPr>
          <p:cNvPr id="3" name="Text Placeholder 2"/>
          <p:cNvSpPr>
            <a:spLocks noGrp="1"/>
          </p:cNvSpPr>
          <p:nvPr>
            <p:ph type="body" sz="quarter" idx="10"/>
          </p:nvPr>
        </p:nvSpPr>
        <p:spPr>
          <a:xfrm>
            <a:off x="655638" y="1406525"/>
            <a:ext cx="7874000" cy="4170112"/>
          </a:xfrm>
        </p:spPr>
        <p:txBody>
          <a:bodyPr/>
          <a:lstStyle/>
          <a:p>
            <a:pPr marL="514350" indent="-514350">
              <a:buFont typeface="+mj-lt"/>
              <a:buAutoNum type="arabicPeriod"/>
            </a:pPr>
            <a:r>
              <a:rPr lang="en-US" sz="2000" dirty="0"/>
              <a:t>The difference between Annie’s age (25) and Ellie’s (21)</a:t>
            </a:r>
          </a:p>
          <a:p>
            <a:pPr marL="514350" indent="-514350">
              <a:buFont typeface="+mj-lt"/>
              <a:buAutoNum type="arabicPeriod"/>
            </a:pPr>
            <a:r>
              <a:rPr lang="en-US" sz="2000" dirty="0"/>
              <a:t>The total of $14.99, $27.95, and $19.83</a:t>
            </a:r>
          </a:p>
          <a:p>
            <a:pPr marL="514350" indent="-514350">
              <a:buFont typeface="+mj-lt"/>
              <a:buAutoNum type="arabicPeriod"/>
            </a:pPr>
            <a:r>
              <a:rPr lang="en-US" sz="2000" dirty="0"/>
              <a:t>The area of a rectangle of length 20 and width 15</a:t>
            </a:r>
          </a:p>
          <a:p>
            <a:pPr marL="514350" indent="-514350">
              <a:buFont typeface="+mj-lt"/>
              <a:buAutoNum type="arabicPeriod"/>
            </a:pPr>
            <a:r>
              <a:rPr lang="en-US" sz="2000" dirty="0"/>
              <a:t>2 to the 10th power</a:t>
            </a:r>
          </a:p>
          <a:p>
            <a:pPr marL="514350" indent="-514350">
              <a:buFont typeface="+mj-lt"/>
              <a:buAutoNum type="arabicPeriod"/>
            </a:pPr>
            <a:r>
              <a:rPr lang="en-US" sz="2000" dirty="0"/>
              <a:t>3 equals 4-2</a:t>
            </a:r>
          </a:p>
          <a:p>
            <a:pPr marL="514350" indent="-514350">
              <a:buFont typeface="+mj-lt"/>
              <a:buAutoNum type="arabicPeriod"/>
            </a:pPr>
            <a:r>
              <a:rPr lang="en-US" sz="2000" dirty="0"/>
              <a:t>The minimum of 3, 1, 8, -2, 5, -3, and 0</a:t>
            </a:r>
          </a:p>
          <a:p>
            <a:pPr marL="514350" indent="-514350">
              <a:buFont typeface="+mj-lt"/>
              <a:buAutoNum type="arabicPeriod"/>
            </a:pPr>
            <a:r>
              <a:rPr lang="en-US" sz="2000" dirty="0"/>
              <a:t>The value of 17//5 is 3</a:t>
            </a:r>
          </a:p>
          <a:p>
            <a:pPr marL="514350" indent="-514350">
              <a:buFont typeface="+mj-lt"/>
              <a:buAutoNum type="arabicPeriod"/>
            </a:pPr>
            <a:r>
              <a:rPr lang="en-US" sz="2000" dirty="0"/>
              <a:t>The value of 17%5 is 3</a:t>
            </a:r>
          </a:p>
          <a:p>
            <a:pPr marL="514350" indent="-514350">
              <a:buFont typeface="+mj-lt"/>
              <a:buAutoNum type="arabicPeriod"/>
            </a:pPr>
            <a:r>
              <a:rPr lang="en-US" sz="2000" dirty="0"/>
              <a:t>284 is even</a:t>
            </a:r>
          </a:p>
          <a:p>
            <a:pPr marL="514350" indent="-514350">
              <a:buFont typeface="+mj-lt"/>
              <a:buAutoNum type="arabicPeriod"/>
            </a:pPr>
            <a:r>
              <a:rPr lang="en-US" sz="2000" dirty="0"/>
              <a:t>284 is even and 284 is divisible by 3</a:t>
            </a:r>
          </a:p>
          <a:p>
            <a:pPr marL="514350" indent="-514350">
              <a:buFont typeface="+mj-lt"/>
              <a:buAutoNum type="arabicPeriod"/>
            </a:pPr>
            <a:r>
              <a:rPr lang="en-US" sz="2000" dirty="0"/>
              <a:t>284 is even or 284 is divisible by 3</a:t>
            </a:r>
          </a:p>
        </p:txBody>
      </p:sp>
    </p:spTree>
    <p:extLst>
      <p:ext uri="{BB962C8B-B14F-4D97-AF65-F5344CB8AC3E}">
        <p14:creationId xmlns:p14="http://schemas.microsoft.com/office/powerpoint/2010/main" val="16618408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132"/>
            <a:ext cx="8224838" cy="5568018"/>
          </a:xfrm>
        </p:spPr>
        <p:txBody>
          <a:bodyPr/>
          <a:lstStyle/>
          <a:p>
            <a:r>
              <a:rPr lang="en-CA" dirty="0"/>
              <a:t>Exercises #2: Boolean Logic</a:t>
            </a:r>
          </a:p>
        </p:txBody>
      </p:sp>
      <p:sp>
        <p:nvSpPr>
          <p:cNvPr id="3" name="Text Placeholder 2"/>
          <p:cNvSpPr>
            <a:spLocks noGrp="1"/>
          </p:cNvSpPr>
          <p:nvPr>
            <p:ph type="body" sz="quarter" idx="10"/>
          </p:nvPr>
        </p:nvSpPr>
        <p:spPr>
          <a:xfrm>
            <a:off x="655638" y="1406525"/>
            <a:ext cx="7874000" cy="4170112"/>
          </a:xfrm>
        </p:spPr>
        <p:txBody>
          <a:bodyPr/>
          <a:lstStyle/>
          <a:p>
            <a:pPr marL="457200" indent="-457200">
              <a:buFont typeface="+mj-lt"/>
              <a:buAutoNum type="arabicPeriod"/>
            </a:pPr>
            <a:r>
              <a:rPr lang="en-US" sz="2000" dirty="0"/>
              <a:t>True and True</a:t>
            </a:r>
          </a:p>
          <a:p>
            <a:pPr marL="457200" indent="-457200">
              <a:buFont typeface="+mj-lt"/>
              <a:buAutoNum type="arabicPeriod"/>
            </a:pPr>
            <a:r>
              <a:rPr lang="en-US" sz="2000" dirty="0"/>
              <a:t>False and True</a:t>
            </a:r>
          </a:p>
          <a:p>
            <a:pPr marL="457200" indent="-457200">
              <a:buFont typeface="+mj-lt"/>
              <a:buAutoNum type="arabicPeriod"/>
            </a:pPr>
            <a:r>
              <a:rPr lang="en-US" sz="2000" dirty="0"/>
              <a:t>1 == 1 and 2 == 1</a:t>
            </a:r>
          </a:p>
          <a:p>
            <a:pPr marL="457200" indent="-457200">
              <a:buFont typeface="+mj-lt"/>
              <a:buAutoNum type="arabicPeriod"/>
            </a:pPr>
            <a:r>
              <a:rPr lang="en-US" sz="2000" dirty="0"/>
              <a:t>"test" == "test"</a:t>
            </a:r>
          </a:p>
          <a:p>
            <a:pPr marL="457200" indent="-457200">
              <a:buFont typeface="+mj-lt"/>
              <a:buAutoNum type="arabicPeriod"/>
            </a:pPr>
            <a:r>
              <a:rPr lang="en-US" sz="2000" dirty="0"/>
              <a:t>1 == 1 or 2 != 1</a:t>
            </a:r>
          </a:p>
          <a:p>
            <a:pPr marL="457200" indent="-457200">
              <a:buFont typeface="+mj-lt"/>
              <a:buAutoNum type="arabicPeriod"/>
            </a:pPr>
            <a:r>
              <a:rPr lang="en-US" sz="2000" dirty="0"/>
              <a:t>True and 1 == 1</a:t>
            </a:r>
          </a:p>
          <a:p>
            <a:pPr marL="457200" indent="-457200">
              <a:buFont typeface="+mj-lt"/>
              <a:buAutoNum type="arabicPeriod"/>
            </a:pPr>
            <a:r>
              <a:rPr lang="en-US" sz="2000" dirty="0"/>
              <a:t>False and 0 != 0</a:t>
            </a:r>
          </a:p>
          <a:p>
            <a:pPr marL="457200" indent="-457200">
              <a:buFont typeface="+mj-lt"/>
              <a:buAutoNum type="arabicPeriod"/>
            </a:pPr>
            <a:r>
              <a:rPr lang="en-US" sz="2000" dirty="0"/>
              <a:t>True or 1 == 1</a:t>
            </a:r>
          </a:p>
          <a:p>
            <a:pPr marL="457200" indent="-457200">
              <a:buFont typeface="+mj-lt"/>
              <a:buAutoNum type="arabicPeriod"/>
            </a:pPr>
            <a:r>
              <a:rPr lang="en-US" sz="2000" dirty="0"/>
              <a:t>"test" == "testing"</a:t>
            </a:r>
          </a:p>
          <a:p>
            <a:pPr marL="457200" indent="-457200">
              <a:buFont typeface="+mj-lt"/>
              <a:buAutoNum type="arabicPeriod"/>
            </a:pPr>
            <a:r>
              <a:rPr lang="en-US" sz="2000" dirty="0"/>
              <a:t>1 != 0 and 2 == 1</a:t>
            </a:r>
          </a:p>
        </p:txBody>
      </p:sp>
    </p:spTree>
    <p:extLst>
      <p:ext uri="{BB962C8B-B14F-4D97-AF65-F5344CB8AC3E}">
        <p14:creationId xmlns:p14="http://schemas.microsoft.com/office/powerpoint/2010/main" val="320358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132"/>
            <a:ext cx="8224838" cy="5568018"/>
          </a:xfrm>
        </p:spPr>
        <p:txBody>
          <a:bodyPr/>
          <a:lstStyle/>
          <a:p>
            <a:r>
              <a:rPr lang="en-CA" dirty="0"/>
              <a:t>Exercises #3: Strings</a:t>
            </a:r>
          </a:p>
        </p:txBody>
      </p:sp>
      <p:sp>
        <p:nvSpPr>
          <p:cNvPr id="3" name="Text Placeholder 2"/>
          <p:cNvSpPr>
            <a:spLocks noGrp="1"/>
          </p:cNvSpPr>
          <p:nvPr>
            <p:ph type="body" sz="quarter" idx="10"/>
          </p:nvPr>
        </p:nvSpPr>
        <p:spPr>
          <a:xfrm>
            <a:off x="655638" y="1406525"/>
            <a:ext cx="7874000" cy="4170112"/>
          </a:xfrm>
        </p:spPr>
        <p:txBody>
          <a:bodyPr/>
          <a:lstStyle/>
          <a:p>
            <a:pPr marL="457200" indent="-457200">
              <a:buFont typeface="+mj-lt"/>
              <a:buAutoNum type="arabicPeriod"/>
            </a:pPr>
            <a:r>
              <a:rPr lang="en-US" sz="2000" dirty="0"/>
              <a:t>Write Python expressions involving strings s1, s2, and s3 that correspond to:</a:t>
            </a:r>
          </a:p>
          <a:p>
            <a:pPr marL="457200" indent="-457200">
              <a:buFont typeface="+mj-lt"/>
              <a:buAutoNum type="arabicPeriod"/>
            </a:pPr>
            <a:r>
              <a:rPr lang="en-US" sz="2000" dirty="0"/>
              <a:t>'ll' appears in s3</a:t>
            </a:r>
          </a:p>
          <a:p>
            <a:pPr marL="457200" indent="-457200">
              <a:buFont typeface="+mj-lt"/>
              <a:buAutoNum type="arabicPeriod"/>
            </a:pPr>
            <a:r>
              <a:rPr lang="en-US" sz="2000" dirty="0"/>
              <a:t>the blank space does not appear in s1</a:t>
            </a:r>
          </a:p>
          <a:p>
            <a:pPr marL="457200" indent="-457200">
              <a:buFont typeface="+mj-lt"/>
              <a:buAutoNum type="arabicPeriod"/>
            </a:pPr>
            <a:r>
              <a:rPr lang="en-US" sz="2000" dirty="0"/>
              <a:t>the concatenation of s1, s2, and s3</a:t>
            </a:r>
          </a:p>
          <a:p>
            <a:pPr marL="457200" indent="-457200">
              <a:buFont typeface="+mj-lt"/>
              <a:buAutoNum type="arabicPeriod"/>
            </a:pPr>
            <a:r>
              <a:rPr lang="en-US" sz="2000" dirty="0"/>
              <a:t>the blank space appears in the concatenation of s1, s2, and s3</a:t>
            </a:r>
          </a:p>
          <a:p>
            <a:pPr marL="457200" indent="-457200">
              <a:buFont typeface="+mj-lt"/>
              <a:buAutoNum type="arabicPeriod"/>
            </a:pPr>
            <a:r>
              <a:rPr lang="en-US" sz="2000" dirty="0"/>
              <a:t>the concatenation of 10 copies of s3</a:t>
            </a:r>
          </a:p>
          <a:p>
            <a:pPr marL="457200" indent="-457200">
              <a:buFont typeface="+mj-lt"/>
              <a:buAutoNum type="arabicPeriod"/>
            </a:pPr>
            <a:r>
              <a:rPr lang="en-US" sz="2000" dirty="0"/>
              <a:t>the total number of characters in the concatenation of s1, s2, and s3</a:t>
            </a:r>
          </a:p>
        </p:txBody>
      </p:sp>
    </p:spTree>
    <p:extLst>
      <p:ext uri="{BB962C8B-B14F-4D97-AF65-F5344CB8AC3E}">
        <p14:creationId xmlns:p14="http://schemas.microsoft.com/office/powerpoint/2010/main" val="3872642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132"/>
            <a:ext cx="8224838" cy="5568018"/>
          </a:xfrm>
        </p:spPr>
        <p:txBody>
          <a:bodyPr/>
          <a:lstStyle/>
          <a:p>
            <a:r>
              <a:rPr lang="en-CA" dirty="0"/>
              <a:t>Exercises #4: Indexing</a:t>
            </a:r>
          </a:p>
        </p:txBody>
      </p:sp>
      <p:sp>
        <p:nvSpPr>
          <p:cNvPr id="3" name="Text Placeholder 2"/>
          <p:cNvSpPr>
            <a:spLocks noGrp="1"/>
          </p:cNvSpPr>
          <p:nvPr>
            <p:ph type="body" sz="quarter" idx="10"/>
          </p:nvPr>
        </p:nvSpPr>
        <p:spPr>
          <a:xfrm>
            <a:off x="655638" y="1406525"/>
            <a:ext cx="7874000" cy="4170112"/>
          </a:xfrm>
        </p:spPr>
        <p:txBody>
          <a:bodyPr/>
          <a:lstStyle/>
          <a:p>
            <a:pPr marL="0" indent="0">
              <a:buNone/>
            </a:pPr>
            <a:r>
              <a:rPr lang="en-US" sz="2000" dirty="0"/>
              <a:t>String s is defined to be '</a:t>
            </a:r>
            <a:r>
              <a:rPr lang="en-US" sz="2000" dirty="0" err="1"/>
              <a:t>abcdefgh</a:t>
            </a:r>
            <a:r>
              <a:rPr lang="en-US" sz="2000" dirty="0"/>
              <a:t>'</a:t>
            </a:r>
          </a:p>
          <a:p>
            <a:pPr marL="0" indent="0">
              <a:buNone/>
            </a:pPr>
            <a:r>
              <a:rPr lang="en-US" sz="2000" dirty="0"/>
              <a:t>Write expressions using s and the indexing operator [] that return the following strings:</a:t>
            </a:r>
          </a:p>
          <a:p>
            <a:pPr marL="457200" indent="-457200">
              <a:buFont typeface="+mj-lt"/>
              <a:buAutoNum type="arabicPeriod"/>
            </a:pPr>
            <a:r>
              <a:rPr lang="en-US" sz="2000" dirty="0"/>
              <a:t>'a'</a:t>
            </a:r>
          </a:p>
          <a:p>
            <a:pPr marL="457200" indent="-457200">
              <a:buFont typeface="+mj-lt"/>
              <a:buAutoNum type="arabicPeriod"/>
            </a:pPr>
            <a:r>
              <a:rPr lang="en-US" sz="2000" dirty="0"/>
              <a:t>'c'</a:t>
            </a:r>
          </a:p>
          <a:p>
            <a:pPr marL="457200" indent="-457200">
              <a:buFont typeface="+mj-lt"/>
              <a:buAutoNum type="arabicPeriod"/>
            </a:pPr>
            <a:r>
              <a:rPr lang="en-US" sz="2000" dirty="0"/>
              <a:t>'h'</a:t>
            </a:r>
          </a:p>
          <a:p>
            <a:pPr marL="457200" indent="-457200">
              <a:buFont typeface="+mj-lt"/>
              <a:buAutoNum type="arabicPeriod"/>
            </a:pPr>
            <a:r>
              <a:rPr lang="en-US" sz="2000" dirty="0"/>
              <a:t>'f'</a:t>
            </a:r>
          </a:p>
        </p:txBody>
      </p:sp>
    </p:spTree>
    <p:extLst>
      <p:ext uri="{BB962C8B-B14F-4D97-AF65-F5344CB8AC3E}">
        <p14:creationId xmlns:p14="http://schemas.microsoft.com/office/powerpoint/2010/main" val="1070604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132"/>
            <a:ext cx="8224838" cy="5568018"/>
          </a:xfrm>
        </p:spPr>
        <p:txBody>
          <a:bodyPr/>
          <a:lstStyle/>
          <a:p>
            <a:r>
              <a:rPr lang="en-CA" dirty="0"/>
              <a:t>Exercises #5: Lists</a:t>
            </a:r>
          </a:p>
        </p:txBody>
      </p:sp>
      <p:sp>
        <p:nvSpPr>
          <p:cNvPr id="3" name="Text Placeholder 2"/>
          <p:cNvSpPr>
            <a:spLocks noGrp="1"/>
          </p:cNvSpPr>
          <p:nvPr>
            <p:ph type="body" sz="quarter" idx="10"/>
          </p:nvPr>
        </p:nvSpPr>
        <p:spPr>
          <a:xfrm>
            <a:off x="655638" y="1406525"/>
            <a:ext cx="7874000" cy="4170112"/>
          </a:xfrm>
        </p:spPr>
        <p:txBody>
          <a:bodyPr/>
          <a:lstStyle/>
          <a:p>
            <a:pPr marL="0" indent="0">
              <a:buNone/>
            </a:pPr>
            <a:r>
              <a:rPr lang="en-US" sz="2000" dirty="0"/>
              <a:t>List </a:t>
            </a:r>
            <a:r>
              <a:rPr lang="en-US" sz="2000" dirty="0" err="1"/>
              <a:t>lst</a:t>
            </a:r>
            <a:r>
              <a:rPr lang="en-US" sz="2000" dirty="0"/>
              <a:t> is a list of prices for a pair of boots at different online retailers</a:t>
            </a:r>
          </a:p>
          <a:p>
            <a:pPr marL="457200" indent="-457200">
              <a:buFont typeface="+mj-lt"/>
              <a:buAutoNum type="arabicPeriod"/>
            </a:pPr>
            <a:r>
              <a:rPr lang="en-US" sz="2000" dirty="0"/>
              <a:t>You found another retailer selling the boots for $160.00; add this price to list </a:t>
            </a:r>
            <a:r>
              <a:rPr lang="en-US" sz="2000" dirty="0" err="1"/>
              <a:t>lst</a:t>
            </a:r>
            <a:endParaRPr lang="en-US" sz="2000" dirty="0"/>
          </a:p>
          <a:p>
            <a:pPr marL="457200" indent="-457200">
              <a:buFont typeface="+mj-lt"/>
              <a:buAutoNum type="arabicPeriod"/>
            </a:pPr>
            <a:r>
              <a:rPr lang="en-US" sz="2000" dirty="0"/>
              <a:t>Compute the number of retailers selling the boots for $160.00</a:t>
            </a:r>
          </a:p>
          <a:p>
            <a:pPr marL="457200" indent="-457200">
              <a:buFont typeface="+mj-lt"/>
              <a:buAutoNum type="arabicPeriod"/>
            </a:pPr>
            <a:r>
              <a:rPr lang="en-US" sz="2000" dirty="0"/>
              <a:t>Find the minimum price in </a:t>
            </a:r>
            <a:r>
              <a:rPr lang="en-US" sz="2000" dirty="0" err="1"/>
              <a:t>lst</a:t>
            </a:r>
            <a:endParaRPr lang="en-US" sz="2000" dirty="0"/>
          </a:p>
          <a:p>
            <a:pPr marL="457200" indent="-457200">
              <a:buFont typeface="+mj-lt"/>
              <a:buAutoNum type="arabicPeriod"/>
            </a:pPr>
            <a:r>
              <a:rPr lang="en-US" sz="2000" dirty="0"/>
              <a:t>Using c), find the index of the minimum price in list </a:t>
            </a:r>
            <a:r>
              <a:rPr lang="en-US" sz="2000" dirty="0" err="1"/>
              <a:t>lst</a:t>
            </a:r>
            <a:endParaRPr lang="en-US" sz="2000" dirty="0"/>
          </a:p>
          <a:p>
            <a:pPr marL="457200" indent="-457200">
              <a:buFont typeface="+mj-lt"/>
              <a:buAutoNum type="arabicPeriod"/>
            </a:pPr>
            <a:r>
              <a:rPr lang="en-US" sz="2000" dirty="0"/>
              <a:t>Using c) remove the minimum price from list </a:t>
            </a:r>
            <a:r>
              <a:rPr lang="en-US" sz="2000" dirty="0" err="1"/>
              <a:t>lst</a:t>
            </a:r>
            <a:endParaRPr lang="en-US" sz="2000" dirty="0"/>
          </a:p>
          <a:p>
            <a:pPr marL="457200" indent="-457200">
              <a:buFont typeface="+mj-lt"/>
              <a:buAutoNum type="arabicPeriod"/>
            </a:pPr>
            <a:r>
              <a:rPr lang="en-US" sz="2000" dirty="0"/>
              <a:t>Sort list </a:t>
            </a:r>
            <a:r>
              <a:rPr lang="en-US" sz="2000" dirty="0" err="1"/>
              <a:t>lst</a:t>
            </a:r>
            <a:r>
              <a:rPr lang="en-US" sz="2000" dirty="0"/>
              <a:t> in increasing order</a:t>
            </a:r>
          </a:p>
        </p:txBody>
      </p:sp>
    </p:spTree>
    <p:extLst>
      <p:ext uri="{BB962C8B-B14F-4D97-AF65-F5344CB8AC3E}">
        <p14:creationId xmlns:p14="http://schemas.microsoft.com/office/powerpoint/2010/main" val="3728898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132"/>
            <a:ext cx="8224838" cy="5568018"/>
          </a:xfrm>
        </p:spPr>
        <p:txBody>
          <a:bodyPr/>
          <a:lstStyle/>
          <a:p>
            <a:r>
              <a:rPr lang="en-CA" dirty="0"/>
              <a:t>Exercises #6: Classes</a:t>
            </a:r>
          </a:p>
        </p:txBody>
      </p:sp>
      <p:sp>
        <p:nvSpPr>
          <p:cNvPr id="3" name="Text Placeholder 2"/>
          <p:cNvSpPr>
            <a:spLocks noGrp="1"/>
          </p:cNvSpPr>
          <p:nvPr>
            <p:ph type="body" sz="quarter" idx="10"/>
          </p:nvPr>
        </p:nvSpPr>
        <p:spPr>
          <a:xfrm>
            <a:off x="655638" y="1406525"/>
            <a:ext cx="7874000" cy="4170112"/>
          </a:xfrm>
        </p:spPr>
        <p:txBody>
          <a:bodyPr/>
          <a:lstStyle/>
          <a:p>
            <a:pPr marL="0" indent="0">
              <a:buNone/>
            </a:pPr>
            <a:r>
              <a:rPr lang="en-US" sz="2000" dirty="0"/>
              <a:t>Write a Python expression that assigns to variable c</a:t>
            </a:r>
          </a:p>
          <a:p>
            <a:pPr marL="457200" indent="-457200">
              <a:buFont typeface="+mj-lt"/>
              <a:buAutoNum type="arabicPeriod"/>
            </a:pPr>
            <a:r>
              <a:rPr lang="en-US" sz="2000" dirty="0"/>
              <a:t>The length of the hypotenuse in a right triangle whose other two sides have lengths 3 and 4</a:t>
            </a:r>
          </a:p>
          <a:p>
            <a:pPr marL="457200" indent="-457200">
              <a:buFont typeface="+mj-lt"/>
              <a:buAutoNum type="arabicPeriod"/>
            </a:pPr>
            <a:r>
              <a:rPr lang="en-US" sz="2000" dirty="0"/>
              <a:t>The value of the Boolean expression that evaluates whether the length of the above hypotenuse is 5</a:t>
            </a:r>
          </a:p>
          <a:p>
            <a:pPr marL="457200" indent="-457200">
              <a:buFont typeface="+mj-lt"/>
              <a:buAutoNum type="arabicPeriod"/>
            </a:pPr>
            <a:r>
              <a:rPr lang="en-US" sz="2000" dirty="0"/>
              <a:t>The area of a disk of radius 10</a:t>
            </a:r>
          </a:p>
          <a:p>
            <a:pPr marL="457200" indent="-457200">
              <a:buFont typeface="+mj-lt"/>
              <a:buAutoNum type="arabicPeriod"/>
            </a:pPr>
            <a:r>
              <a:rPr lang="en-US" sz="2000" dirty="0"/>
              <a:t>The value of the Boolean expression that checks whether a point with coordinates (5, 5) is inside a circle with center (0,0) and radius</a:t>
            </a:r>
          </a:p>
        </p:txBody>
      </p:sp>
    </p:spTree>
    <p:extLst>
      <p:ext uri="{BB962C8B-B14F-4D97-AF65-F5344CB8AC3E}">
        <p14:creationId xmlns:p14="http://schemas.microsoft.com/office/powerpoint/2010/main" val="20774701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132"/>
            <a:ext cx="8224838" cy="5568018"/>
          </a:xfrm>
        </p:spPr>
        <p:txBody>
          <a:bodyPr/>
          <a:lstStyle/>
          <a:p>
            <a:r>
              <a:rPr lang="en-CA" dirty="0"/>
              <a:t>Exercises #7: Python Functions </a:t>
            </a:r>
          </a:p>
        </p:txBody>
      </p:sp>
      <p:sp>
        <p:nvSpPr>
          <p:cNvPr id="3" name="Text Placeholder 2"/>
          <p:cNvSpPr>
            <a:spLocks noGrp="1"/>
          </p:cNvSpPr>
          <p:nvPr>
            <p:ph type="body" sz="quarter" idx="10"/>
          </p:nvPr>
        </p:nvSpPr>
        <p:spPr>
          <a:xfrm>
            <a:off x="655638" y="1406525"/>
            <a:ext cx="7874000" cy="4170112"/>
          </a:xfrm>
        </p:spPr>
        <p:txBody>
          <a:bodyPr/>
          <a:lstStyle/>
          <a:p>
            <a:pPr marL="0" indent="0">
              <a:buNone/>
            </a:pPr>
            <a:r>
              <a:rPr lang="en-US" sz="2000" dirty="0"/>
              <a:t>Write a program that:</a:t>
            </a:r>
          </a:p>
          <a:p>
            <a:pPr marL="457200" indent="-457200">
              <a:buFont typeface="+mj-lt"/>
              <a:buAutoNum type="arabicPeriod"/>
            </a:pPr>
            <a:r>
              <a:rPr lang="en-US" sz="2000" dirty="0"/>
              <a:t>Requests the user’s name</a:t>
            </a:r>
          </a:p>
          <a:p>
            <a:pPr marL="457200" indent="-457200">
              <a:buFont typeface="+mj-lt"/>
              <a:buAutoNum type="arabicPeriod"/>
            </a:pPr>
            <a:r>
              <a:rPr lang="en-US" sz="2000" dirty="0"/>
              <a:t>Requests the user’s age</a:t>
            </a:r>
          </a:p>
          <a:p>
            <a:pPr marL="457200" indent="-457200">
              <a:buFont typeface="+mj-lt"/>
              <a:buAutoNum type="arabicPeriod"/>
            </a:pPr>
            <a:r>
              <a:rPr lang="en-US" sz="2000" dirty="0"/>
              <a:t>Computes the user’s age one year from now and prints the message shown</a:t>
            </a:r>
          </a:p>
        </p:txBody>
      </p:sp>
    </p:spTree>
    <p:extLst>
      <p:ext uri="{BB962C8B-B14F-4D97-AF65-F5344CB8AC3E}">
        <p14:creationId xmlns:p14="http://schemas.microsoft.com/office/powerpoint/2010/main" val="1756721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132"/>
            <a:ext cx="8224838" cy="5568018"/>
          </a:xfrm>
        </p:spPr>
        <p:txBody>
          <a:bodyPr/>
          <a:lstStyle/>
          <a:p>
            <a:r>
              <a:rPr lang="en-CA" dirty="0"/>
              <a:t>Exercises #8: If Else Logic</a:t>
            </a:r>
          </a:p>
        </p:txBody>
      </p:sp>
      <p:sp>
        <p:nvSpPr>
          <p:cNvPr id="3" name="Text Placeholder 2"/>
          <p:cNvSpPr>
            <a:spLocks noGrp="1"/>
          </p:cNvSpPr>
          <p:nvPr>
            <p:ph type="body" sz="quarter" idx="10"/>
          </p:nvPr>
        </p:nvSpPr>
        <p:spPr>
          <a:xfrm>
            <a:off x="655638" y="1406525"/>
            <a:ext cx="7874000" cy="4170112"/>
          </a:xfrm>
        </p:spPr>
        <p:txBody>
          <a:bodyPr/>
          <a:lstStyle/>
          <a:p>
            <a:pPr marL="0" indent="0">
              <a:buNone/>
            </a:pPr>
            <a:r>
              <a:rPr lang="en-US" sz="2000" dirty="0"/>
              <a:t>Write a program that:</a:t>
            </a:r>
          </a:p>
          <a:p>
            <a:pPr marL="457200" indent="-457200">
              <a:buFont typeface="+mj-lt"/>
              <a:buAutoNum type="arabicPeriod"/>
            </a:pPr>
            <a:r>
              <a:rPr lang="en-US" sz="2000" dirty="0"/>
              <a:t>Requests the user’s name</a:t>
            </a:r>
          </a:p>
          <a:p>
            <a:pPr marL="457200" indent="-457200">
              <a:buFont typeface="+mj-lt"/>
              <a:buAutoNum type="arabicPeriod"/>
            </a:pPr>
            <a:r>
              <a:rPr lang="en-US" sz="2000" dirty="0"/>
              <a:t>Requests the user’s age</a:t>
            </a:r>
          </a:p>
          <a:p>
            <a:pPr marL="457200" indent="-457200">
              <a:buFont typeface="+mj-lt"/>
              <a:buAutoNum type="arabicPeriod"/>
            </a:pPr>
            <a:r>
              <a:rPr lang="en-US" sz="2000" dirty="0"/>
              <a:t>Prints a message saying whether the user is eligible to vote or not</a:t>
            </a:r>
          </a:p>
        </p:txBody>
      </p:sp>
    </p:spTree>
    <p:extLst>
      <p:ext uri="{BB962C8B-B14F-4D97-AF65-F5344CB8AC3E}">
        <p14:creationId xmlns:p14="http://schemas.microsoft.com/office/powerpoint/2010/main" val="989720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E88A5A1-F89E-4364-A888-168890F2F15F}"/>
              </a:ext>
            </a:extLst>
          </p:cNvPr>
          <p:cNvSpPr>
            <a:spLocks noGrp="1"/>
          </p:cNvSpPr>
          <p:nvPr>
            <p:ph type="pic" sz="quarter" idx="11"/>
          </p:nvPr>
        </p:nvSpPr>
        <p:spPr/>
      </p:sp>
      <p:pic>
        <p:nvPicPr>
          <p:cNvPr id="4" name="Picture 3">
            <a:extLst>
              <a:ext uri="{FF2B5EF4-FFF2-40B4-BE49-F238E27FC236}">
                <a16:creationId xmlns:a16="http://schemas.microsoft.com/office/drawing/2014/main" id="{D314E818-22B4-4F07-A280-1B99B7918D44}"/>
              </a:ext>
            </a:extLst>
          </p:cNvPr>
          <p:cNvPicPr>
            <a:picLocks noChangeAspect="1"/>
          </p:cNvPicPr>
          <p:nvPr/>
        </p:nvPicPr>
        <p:blipFill>
          <a:blip r:embed="rId2"/>
          <a:stretch>
            <a:fillRect/>
          </a:stretch>
        </p:blipFill>
        <p:spPr>
          <a:xfrm>
            <a:off x="0" y="1295254"/>
            <a:ext cx="9144000" cy="4267492"/>
          </a:xfrm>
          <a:prstGeom prst="rect">
            <a:avLst/>
          </a:prstGeom>
        </p:spPr>
      </p:pic>
    </p:spTree>
    <p:extLst>
      <p:ext uri="{BB962C8B-B14F-4D97-AF65-F5344CB8AC3E}">
        <p14:creationId xmlns:p14="http://schemas.microsoft.com/office/powerpoint/2010/main" val="30248315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132"/>
            <a:ext cx="8224838" cy="5568018"/>
          </a:xfrm>
        </p:spPr>
        <p:txBody>
          <a:bodyPr/>
          <a:lstStyle/>
          <a:p>
            <a:r>
              <a:rPr lang="en-CA" dirty="0"/>
              <a:t>Exercises #9: Creating Functions</a:t>
            </a:r>
          </a:p>
        </p:txBody>
      </p:sp>
      <p:sp>
        <p:nvSpPr>
          <p:cNvPr id="3" name="Text Placeholder 2"/>
          <p:cNvSpPr>
            <a:spLocks noGrp="1"/>
          </p:cNvSpPr>
          <p:nvPr>
            <p:ph type="body" sz="quarter" idx="10"/>
          </p:nvPr>
        </p:nvSpPr>
        <p:spPr>
          <a:xfrm>
            <a:off x="655638" y="1406525"/>
            <a:ext cx="7874000" cy="4170112"/>
          </a:xfrm>
        </p:spPr>
        <p:txBody>
          <a:bodyPr/>
          <a:lstStyle/>
          <a:p>
            <a:pPr marL="0" indent="0">
              <a:buNone/>
            </a:pPr>
            <a:r>
              <a:rPr lang="en-US" sz="2000" dirty="0"/>
              <a:t>Write function hello() that:</a:t>
            </a:r>
          </a:p>
          <a:p>
            <a:pPr marL="457200" indent="-457200">
              <a:buFont typeface="+mj-lt"/>
              <a:buAutoNum type="arabicPeriod"/>
            </a:pPr>
            <a:r>
              <a:rPr lang="en-US" sz="2000" dirty="0"/>
              <a:t>takes a name (i.e., a string) as input</a:t>
            </a:r>
          </a:p>
          <a:p>
            <a:pPr marL="457200" indent="-457200">
              <a:buFont typeface="+mj-lt"/>
              <a:buAutoNum type="arabicPeriod"/>
            </a:pPr>
            <a:r>
              <a:rPr lang="en-US" sz="2000" dirty="0"/>
              <a:t>prints a personalized welcome message</a:t>
            </a:r>
          </a:p>
          <a:p>
            <a:pPr marL="457200" indent="-457200">
              <a:buFont typeface="+mj-lt"/>
              <a:buAutoNum type="arabicPeriod"/>
            </a:pPr>
            <a:r>
              <a:rPr lang="en-US" sz="2000" dirty="0"/>
              <a:t>Note that the function does not return anything</a:t>
            </a:r>
          </a:p>
          <a:p>
            <a:pPr marL="457200" indent="-457200">
              <a:buFont typeface="+mj-lt"/>
              <a:buAutoNum type="arabicPeriod"/>
            </a:pPr>
            <a:r>
              <a:rPr lang="en-US" sz="2000" dirty="0"/>
              <a:t>Write function </a:t>
            </a:r>
            <a:r>
              <a:rPr lang="en-US" sz="2000" dirty="0" err="1"/>
              <a:t>rng</a:t>
            </a:r>
            <a:r>
              <a:rPr lang="en-US" sz="2000" dirty="0"/>
              <a:t>() that:</a:t>
            </a:r>
          </a:p>
          <a:p>
            <a:pPr marL="457200" indent="-457200">
              <a:buFont typeface="+mj-lt"/>
              <a:buAutoNum type="arabicPeriod"/>
            </a:pPr>
            <a:r>
              <a:rPr lang="en-US" sz="2000" dirty="0"/>
              <a:t>takes a list of numbers as input</a:t>
            </a:r>
          </a:p>
          <a:p>
            <a:pPr marL="457200" indent="-457200">
              <a:buFont typeface="+mj-lt"/>
              <a:buAutoNum type="arabicPeriod"/>
            </a:pPr>
            <a:r>
              <a:rPr lang="en-US" sz="2000" dirty="0"/>
              <a:t>returns the range of the numbers in the list</a:t>
            </a:r>
          </a:p>
          <a:p>
            <a:pPr marL="457200" indent="-457200">
              <a:buFont typeface="+mj-lt"/>
              <a:buAutoNum type="arabicPeriod"/>
            </a:pPr>
            <a:r>
              <a:rPr lang="en-US" sz="2000" dirty="0"/>
              <a:t>The range is the difference between the largest and smallest number in the list</a:t>
            </a:r>
          </a:p>
        </p:txBody>
      </p:sp>
    </p:spTree>
    <p:extLst>
      <p:ext uri="{BB962C8B-B14F-4D97-AF65-F5344CB8AC3E}">
        <p14:creationId xmlns:p14="http://schemas.microsoft.com/office/powerpoint/2010/main" val="4794671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To Do List</a:t>
            </a:r>
          </a:p>
        </p:txBody>
      </p:sp>
      <p:sp>
        <p:nvSpPr>
          <p:cNvPr id="3" name="Text Placeholder 2"/>
          <p:cNvSpPr>
            <a:spLocks noGrp="1"/>
          </p:cNvSpPr>
          <p:nvPr>
            <p:ph type="body" sz="quarter" idx="10"/>
          </p:nvPr>
        </p:nvSpPr>
        <p:spPr>
          <a:xfrm>
            <a:off x="655638" y="1406525"/>
            <a:ext cx="7874000" cy="4170112"/>
          </a:xfrm>
        </p:spPr>
        <p:txBody>
          <a:bodyPr/>
          <a:lstStyle/>
          <a:p>
            <a:r>
              <a:rPr lang="en-US" dirty="0"/>
              <a:t>Download and open this week's notebook</a:t>
            </a:r>
          </a:p>
          <a:p>
            <a:r>
              <a:rPr lang="en-US" dirty="0"/>
              <a:t>Read the weekly learning</a:t>
            </a:r>
          </a:p>
          <a:p>
            <a:r>
              <a:rPr lang="en-US" dirty="0"/>
              <a:t>Complete Quiz 2</a:t>
            </a:r>
          </a:p>
          <a:p>
            <a:r>
              <a:rPr lang="en-US" dirty="0"/>
              <a:t>Consider completing practice questions</a:t>
            </a:r>
          </a:p>
          <a:p>
            <a:r>
              <a:rPr lang="en-US" dirty="0"/>
              <a:t>Review the Problem Set Submission Document</a:t>
            </a:r>
          </a:p>
          <a:p>
            <a:r>
              <a:rPr lang="en-US" dirty="0"/>
              <a:t>Work on Problem Set 1</a:t>
            </a:r>
          </a:p>
        </p:txBody>
      </p:sp>
    </p:spTree>
    <p:extLst>
      <p:ext uri="{BB962C8B-B14F-4D97-AF65-F5344CB8AC3E}">
        <p14:creationId xmlns:p14="http://schemas.microsoft.com/office/powerpoint/2010/main" val="760081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132"/>
            <a:ext cx="8224838" cy="1143000"/>
          </a:xfrm>
        </p:spPr>
        <p:txBody>
          <a:bodyPr>
            <a:normAutofit/>
          </a:bodyPr>
          <a:lstStyle/>
          <a:p>
            <a:r>
              <a:rPr lang="en-CA" dirty="0"/>
              <a:t>Deliverables</a:t>
            </a:r>
          </a:p>
        </p:txBody>
      </p:sp>
      <p:sp>
        <p:nvSpPr>
          <p:cNvPr id="3" name="Text Placeholder 2"/>
          <p:cNvSpPr>
            <a:spLocks noGrp="1"/>
          </p:cNvSpPr>
          <p:nvPr>
            <p:ph type="body" sz="quarter" idx="10"/>
          </p:nvPr>
        </p:nvSpPr>
        <p:spPr>
          <a:xfrm>
            <a:off x="655638" y="1978025"/>
            <a:ext cx="7874000" cy="3976688"/>
          </a:xfrm>
        </p:spPr>
        <p:txBody>
          <a:bodyPr>
            <a:normAutofit/>
          </a:bodyPr>
          <a:lstStyle/>
          <a:p>
            <a:r>
              <a:rPr lang="en-US" dirty="0"/>
              <a:t>Quiz #2: Due by 11:59PM on Thursday September 22</a:t>
            </a:r>
            <a:r>
              <a:rPr lang="en-US" baseline="30000" dirty="0"/>
              <a:t>nd</a:t>
            </a:r>
            <a:endParaRPr lang="en-US" dirty="0"/>
          </a:p>
          <a:p>
            <a:r>
              <a:rPr lang="en-US" dirty="0"/>
              <a:t>Problem Set #1: Due by 11:59PM on Tuesday October 4th</a:t>
            </a:r>
          </a:p>
          <a:p>
            <a:endParaRPr lang="en-US" dirty="0"/>
          </a:p>
          <a:p>
            <a:pPr marL="0" indent="0">
              <a:buNone/>
            </a:pPr>
            <a:endParaRPr lang="en-US" dirty="0"/>
          </a:p>
        </p:txBody>
      </p:sp>
    </p:spTree>
    <p:extLst>
      <p:ext uri="{BB962C8B-B14F-4D97-AF65-F5344CB8AC3E}">
        <p14:creationId xmlns:p14="http://schemas.microsoft.com/office/powerpoint/2010/main" val="27314580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Icon&#10;&#10;Description automatically generated">
            <a:extLst>
              <a:ext uri="{FF2B5EF4-FFF2-40B4-BE49-F238E27FC236}">
                <a16:creationId xmlns:a16="http://schemas.microsoft.com/office/drawing/2014/main" id="{A6DF3039-82FD-4DE1-BFA8-0EE2F2F1C7C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3103" r="33103"/>
          <a:stretch>
            <a:fillRect/>
          </a:stretch>
        </p:blipFill>
        <p:spPr/>
      </p:pic>
      <p:sp>
        <p:nvSpPr>
          <p:cNvPr id="3" name="Text Placeholder 2">
            <a:extLst>
              <a:ext uri="{FF2B5EF4-FFF2-40B4-BE49-F238E27FC236}">
                <a16:creationId xmlns:a16="http://schemas.microsoft.com/office/drawing/2014/main" id="{5016B445-6EF5-4CB3-B1B4-8461086E0D36}"/>
              </a:ext>
            </a:extLst>
          </p:cNvPr>
          <p:cNvSpPr>
            <a:spLocks noGrp="1"/>
          </p:cNvSpPr>
          <p:nvPr>
            <p:ph type="body" sz="quarter" idx="12"/>
          </p:nvPr>
        </p:nvSpPr>
        <p:spPr/>
        <p:txBody>
          <a:bodyPr/>
          <a:lstStyle/>
          <a:p>
            <a:r>
              <a:rPr lang="en-US" dirty="0"/>
              <a:t>Best Practices for Emailing Me</a:t>
            </a:r>
          </a:p>
        </p:txBody>
      </p:sp>
      <p:sp>
        <p:nvSpPr>
          <p:cNvPr id="4" name="Text Placeholder 3">
            <a:extLst>
              <a:ext uri="{FF2B5EF4-FFF2-40B4-BE49-F238E27FC236}">
                <a16:creationId xmlns:a16="http://schemas.microsoft.com/office/drawing/2014/main" id="{9985CD10-F6FA-424D-B30D-9F965F08B263}"/>
              </a:ext>
            </a:extLst>
          </p:cNvPr>
          <p:cNvSpPr>
            <a:spLocks noGrp="1"/>
          </p:cNvSpPr>
          <p:nvPr>
            <p:ph type="body" sz="quarter" idx="13"/>
          </p:nvPr>
        </p:nvSpPr>
        <p:spPr/>
        <p:txBody>
          <a:bodyPr/>
          <a:lstStyle/>
          <a:p>
            <a:r>
              <a:rPr lang="en-US" dirty="0"/>
              <a:t>Email is the best way to contact me</a:t>
            </a:r>
          </a:p>
          <a:p>
            <a:r>
              <a:rPr lang="en-US" dirty="0">
                <a:hlinkClick r:id="rId3"/>
              </a:rPr>
              <a:t>Roshan.Sahu@georgiancollege.ca</a:t>
            </a:r>
            <a:endParaRPr lang="en-US" dirty="0"/>
          </a:p>
          <a:p>
            <a:r>
              <a:rPr lang="en-US" dirty="0"/>
              <a:t>Reply within 48 hours</a:t>
            </a:r>
          </a:p>
        </p:txBody>
      </p:sp>
    </p:spTree>
    <p:extLst>
      <p:ext uri="{BB962C8B-B14F-4D97-AF65-F5344CB8AC3E}">
        <p14:creationId xmlns:p14="http://schemas.microsoft.com/office/powerpoint/2010/main" val="2250564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In Person - Any Questions?</a:t>
            </a:r>
          </a:p>
        </p:txBody>
      </p:sp>
    </p:spTree>
    <p:extLst>
      <p:ext uri="{BB962C8B-B14F-4D97-AF65-F5344CB8AC3E}">
        <p14:creationId xmlns:p14="http://schemas.microsoft.com/office/powerpoint/2010/main" val="1609418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89258-FAA6-4810-88CE-BC747266BF60}"/>
              </a:ext>
            </a:extLst>
          </p:cNvPr>
          <p:cNvSpPr>
            <a:spLocks noGrp="1"/>
          </p:cNvSpPr>
          <p:nvPr>
            <p:ph type="body" sz="quarter" idx="10"/>
          </p:nvPr>
        </p:nvSpPr>
        <p:spPr/>
        <p:txBody>
          <a:bodyPr/>
          <a:lstStyle/>
          <a:p>
            <a:r>
              <a:rPr lang="en-US" dirty="0"/>
              <a:t>Virtual - Any Questions?</a:t>
            </a:r>
          </a:p>
        </p:txBody>
      </p:sp>
    </p:spTree>
    <p:extLst>
      <p:ext uri="{BB962C8B-B14F-4D97-AF65-F5344CB8AC3E}">
        <p14:creationId xmlns:p14="http://schemas.microsoft.com/office/powerpoint/2010/main" val="2706017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2045B-1AF9-4CFA-BF10-C55ABFCECABD}"/>
              </a:ext>
            </a:extLst>
          </p:cNvPr>
          <p:cNvPicPr>
            <a:picLocks noChangeAspect="1"/>
          </p:cNvPicPr>
          <p:nvPr/>
        </p:nvPicPr>
        <p:blipFill>
          <a:blip r:embed="rId2"/>
          <a:stretch>
            <a:fillRect/>
          </a:stretch>
        </p:blipFill>
        <p:spPr>
          <a:xfrm>
            <a:off x="90488" y="108709"/>
            <a:ext cx="8491537" cy="5986533"/>
          </a:xfrm>
          <a:prstGeom prst="rect">
            <a:avLst/>
          </a:prstGeom>
          <a:noFill/>
        </p:spPr>
      </p:pic>
    </p:spTree>
    <p:extLst>
      <p:ext uri="{BB962C8B-B14F-4D97-AF65-F5344CB8AC3E}">
        <p14:creationId xmlns:p14="http://schemas.microsoft.com/office/powerpoint/2010/main" val="1998740429"/>
      </p:ext>
    </p:extLst>
  </p:cSld>
  <p:clrMapOvr>
    <a:masterClrMapping/>
  </p:clrMapOvr>
</p:sld>
</file>

<file path=ppt/theme/theme1.xml><?xml version="1.0" encoding="utf-8"?>
<a:theme xmlns:a="http://schemas.openxmlformats.org/drawingml/2006/main" name="Georgian Template A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potx [Read-Only]" id="{FC403EE9-D56C-45A8-A2FB-C88DCC91EC04}" vid="{0FEE6B61-A201-4454-9E78-4D094116A526}"/>
    </a:ext>
  </a:extLst>
</a:theme>
</file>

<file path=ppt/theme/theme2.xml><?xml version="1.0" encoding="utf-8"?>
<a:theme xmlns:a="http://schemas.openxmlformats.org/drawingml/2006/main" name="Georgian Template B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potx [Read-Only]" id="{FC403EE9-D56C-45A8-A2FB-C88DCC91EC04}" vid="{3C31AD59-EAA2-4363-B261-B29C689B4BE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F24BB73C0E5648B6D84690390A90DF" ma:contentTypeVersion="20" ma:contentTypeDescription="Create a new document." ma:contentTypeScope="" ma:versionID="fdc7ac274fce1f89dce0dde326745482">
  <xsd:schema xmlns:xsd="http://www.w3.org/2001/XMLSchema" xmlns:xs="http://www.w3.org/2001/XMLSchema" xmlns:p="http://schemas.microsoft.com/office/2006/metadata/properties" xmlns:ns2="7840ba10-b542-4de0-ad2b-5c7600e28ed5" xmlns:ns3="b55a528b-d80d-450e-a55b-6ff8791745b8" targetNamespace="http://schemas.microsoft.com/office/2006/metadata/properties" ma:root="true" ma:fieldsID="0ec08ffaf7d4b7c182cf78f4426f1b86" ns2:_="" ns3:_="">
    <xsd:import namespace="7840ba10-b542-4de0-ad2b-5c7600e28ed5"/>
    <xsd:import namespace="b55a528b-d80d-450e-a55b-6ff8791745b8"/>
    <xsd:element name="properties">
      <xsd:complexType>
        <xsd:sequence>
          <xsd:element name="documentManagement">
            <xsd:complexType>
              <xsd:all>
                <xsd:element ref="ns2:TaxKeywordTaxHTField" minOccurs="0"/>
                <xsd:element ref="ns2:TaxCatchAll" minOccurs="0"/>
                <xsd:element ref="ns3:MediaServiceMetadata" minOccurs="0"/>
                <xsd:element ref="ns3:MediaServiceFastMetadata" minOccurs="0"/>
                <xsd:element ref="ns2:SharedWithUsers" minOccurs="0"/>
                <xsd:element ref="ns2:SharedWithDetail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40ba10-b542-4de0-ad2b-5c7600e28ed5"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Tags" ma:fieldId="{23f27201-bee3-471e-b2e7-b64fd8b7ca38}" ma:taxonomyMulti="true" ma:sspId="d9a59e6a-29c3-4921-9c03-4d7ff3dd46bf"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description="" ma:hidden="true" ma:list="{cdfd0cfb-1ba8-4e29-8cbd-a420334a93a5}" ma:internalName="TaxCatchAll" ma:showField="CatchAllData" ma:web="7840ba10-b542-4de0-ad2b-5c7600e28ed5">
      <xsd:complexType>
        <xsd:complexContent>
          <xsd:extension base="dms:MultiChoiceLookup">
            <xsd:sequence>
              <xsd:element name="Value" type="dms:Lookup" maxOccurs="unbounded" minOccurs="0" nillable="true"/>
            </xsd:sequence>
          </xsd:extension>
        </xsd:complexContent>
      </xsd:complex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55a528b-d80d-450e-a55b-6ff8791745b8"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840ba10-b542-4de0-ad2b-5c7600e28ed5"/>
    <TaxKeywordTaxHTField xmlns="7840ba10-b542-4de0-ad2b-5c7600e28ed5">
      <Terms xmlns="http://schemas.microsoft.com/office/infopath/2007/PartnerControls"/>
    </TaxKeywordTaxHTField>
  </documentManagement>
</p:properties>
</file>

<file path=customXml/itemProps1.xml><?xml version="1.0" encoding="utf-8"?>
<ds:datastoreItem xmlns:ds="http://schemas.openxmlformats.org/officeDocument/2006/customXml" ds:itemID="{186CA161-E0B5-40DF-B4E3-CD7C0F2A990F}">
  <ds:schemaRefs>
    <ds:schemaRef ds:uri="http://schemas.microsoft.com/sharepoint/v3/contenttype/forms"/>
  </ds:schemaRefs>
</ds:datastoreItem>
</file>

<file path=customXml/itemProps2.xml><?xml version="1.0" encoding="utf-8"?>
<ds:datastoreItem xmlns:ds="http://schemas.openxmlformats.org/officeDocument/2006/customXml" ds:itemID="{65FDD9C2-B18B-4720-A2A8-D5E0E1AE41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40ba10-b542-4de0-ad2b-5c7600e28ed5"/>
    <ds:schemaRef ds:uri="b55a528b-d80d-450e-a55b-6ff8791745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DC8677-D4E3-4AFA-A847-E7A7B7C4F022}">
  <ds:schemaRefs>
    <ds:schemaRef ds:uri="http://schemas.microsoft.com/office/2006/metadata/properties"/>
    <ds:schemaRef ds:uri="http://purl.org/dc/terms/"/>
    <ds:schemaRef ds:uri="http://www.w3.org/XML/1998/namespace"/>
    <ds:schemaRef ds:uri="http://purl.org/dc/elements/1.1/"/>
    <ds:schemaRef ds:uri="http://schemas.microsoft.com/office/2006/documentManagement/types"/>
    <ds:schemaRef ds:uri="7840ba10-b542-4de0-ad2b-5c7600e28ed5"/>
    <ds:schemaRef ds:uri="b55a528b-d80d-450e-a55b-6ff8791745b8"/>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georgian_college_PPT_template_2017</Template>
  <TotalTime>618</TotalTime>
  <Words>3241</Words>
  <Application>Microsoft Office PowerPoint</Application>
  <PresentationFormat>On-screen Show (4:3)</PresentationFormat>
  <Paragraphs>432</Paragraphs>
  <Slides>85</Slides>
  <Notes>66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85</vt:i4>
      </vt:variant>
    </vt:vector>
  </HeadingPairs>
  <TitlesOfParts>
    <vt:vector size="93" baseType="lpstr">
      <vt:lpstr>arial</vt:lpstr>
      <vt:lpstr>arial</vt:lpstr>
      <vt:lpstr>Avenir LT Std 65 Medium</vt:lpstr>
      <vt:lpstr>Calibri</vt:lpstr>
      <vt:lpstr>Calibri Light</vt:lpstr>
      <vt:lpstr>Helvetica Neue</vt:lpstr>
      <vt:lpstr>Georgian Template A - 2017</vt:lpstr>
      <vt:lpstr>Georgian Template B - 2017</vt:lpstr>
      <vt:lpstr>PowerPoint Presentation</vt:lpstr>
      <vt:lpstr>Agenda</vt:lpstr>
      <vt:lpstr>PowerPoint Presentation</vt:lpstr>
      <vt:lpstr>Python Wikipedia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Python</vt:lpstr>
      <vt:lpstr>Python Environments</vt:lpstr>
      <vt:lpstr>Python Data Types</vt:lpstr>
      <vt:lpstr>Python Data Types</vt:lpstr>
      <vt:lpstr>Conventions and Best Practices</vt:lpstr>
      <vt:lpstr>PowerPoint Presentation</vt:lpstr>
      <vt:lpstr>PowerPoint Presentation</vt:lpstr>
      <vt:lpstr>PowerPoint Presentation</vt:lpstr>
      <vt:lpstr>Algebraic Expressions</vt:lpstr>
      <vt:lpstr>Boolean Logic</vt:lpstr>
      <vt:lpstr>Boolean Logic Continued</vt:lpstr>
      <vt:lpstr>Strings</vt:lpstr>
      <vt:lpstr>Indexing</vt:lpstr>
      <vt:lpstr>PowerPoint Presentation</vt:lpstr>
      <vt:lpstr>PowerPoint Presentation</vt:lpstr>
      <vt:lpstr>PowerPoint Presentation</vt:lpstr>
      <vt:lpstr>Lists</vt:lpstr>
      <vt:lpstr>Lists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 and Class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 #1: Expressions and Operators</vt:lpstr>
      <vt:lpstr>Exercises #2: Boolean Logic</vt:lpstr>
      <vt:lpstr>Exercises #3: Strings</vt:lpstr>
      <vt:lpstr>Exercises #4: Indexing</vt:lpstr>
      <vt:lpstr>Exercises #5: Lists</vt:lpstr>
      <vt:lpstr>Exercises #6: Classes</vt:lpstr>
      <vt:lpstr>Exercises #7: Python Functions </vt:lpstr>
      <vt:lpstr>Exercises #8: If Else Logic</vt:lpstr>
      <vt:lpstr>Exercises #9: Creating Functions</vt:lpstr>
      <vt:lpstr>To Do List</vt:lpstr>
      <vt:lpstr>Deliverables</vt:lpstr>
      <vt:lpstr>PowerPoint Presentation</vt:lpstr>
      <vt:lpstr>PowerPoint Presentation</vt:lpstr>
      <vt:lpstr>PowerPoint Presentation</vt:lpstr>
    </vt:vector>
  </TitlesOfParts>
  <Company>Georgian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Whittaker</dc:creator>
  <cp:lastModifiedBy>Aya Abdelhakim Mohamed Ismael</cp:lastModifiedBy>
  <cp:revision>168</cp:revision>
  <cp:lastPrinted>2019-01-02T16:49:51Z</cp:lastPrinted>
  <dcterms:created xsi:type="dcterms:W3CDTF">2018-12-19T15:39:44Z</dcterms:created>
  <dcterms:modified xsi:type="dcterms:W3CDTF">2023-02-06T00:25:03Z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ContentTypeId">
    <vt:lpwstr>0x01010064F24BB73C0E5648B6D84690390A90DF</vt:lpwstr>
  </property>
</Properties>
</file>